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72" r:id="rId3"/>
    <p:sldId id="273" r:id="rId4"/>
    <p:sldId id="269" r:id="rId5"/>
    <p:sldId id="286" r:id="rId6"/>
    <p:sldId id="287" r:id="rId7"/>
    <p:sldId id="288" r:id="rId8"/>
    <p:sldId id="284" r:id="rId9"/>
    <p:sldId id="285" r:id="rId10"/>
    <p:sldId id="263" r:id="rId11"/>
    <p:sldId id="270" r:id="rId12"/>
    <p:sldId id="265" r:id="rId13"/>
    <p:sldId id="267" r:id="rId14"/>
    <p:sldId id="268" r:id="rId15"/>
    <p:sldId id="266" r:id="rId16"/>
    <p:sldId id="274" r:id="rId17"/>
    <p:sldId id="277" r:id="rId18"/>
    <p:sldId id="275" r:id="rId19"/>
    <p:sldId id="283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53" autoAdjust="0"/>
    <p:restoredTop sz="94660"/>
  </p:normalViewPr>
  <p:slideViewPr>
    <p:cSldViewPr>
      <p:cViewPr>
        <p:scale>
          <a:sx n="89" d="100"/>
          <a:sy n="89" d="100"/>
        </p:scale>
        <p:origin x="-108" y="-3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9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7B3CB-DCF6-4658-9083-01D40293E9C4}" type="datetimeFigureOut">
              <a:rPr lang="en-US" smtClean="0"/>
              <a:t>12/11/2019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7B32B-64A1-480C-A1F7-69F67D46BB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42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712" y="213520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6712" y="3890978"/>
            <a:ext cx="941073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038600" y="625204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ΔΙΑΒΟΥΛΕΥΣΗ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8"/>
          <p:cNvSpPr txBox="1">
            <a:spLocks/>
          </p:cNvSpPr>
          <p:nvPr userDrawn="1"/>
        </p:nvSpPr>
        <p:spPr>
          <a:xfrm>
            <a:off x="4038600" y="625204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dirty="0" smtClean="0"/>
              <a:t>1</a:t>
            </a:r>
            <a:r>
              <a:rPr lang="el-GR" sz="1800" baseline="30000" dirty="0" smtClean="0"/>
              <a:t>η</a:t>
            </a:r>
            <a:r>
              <a:rPr lang="el-GR" sz="1800" dirty="0" smtClean="0"/>
              <a:t> ΔΙΑΒΟΥΛΕΥΣΗ</a:t>
            </a:r>
            <a:endParaRPr lang="en-GB" sz="18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038600" y="625204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ΔΙΑΒΟΥΛΕΥΣΗ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038600" y="625204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ΔΙΑΒΟΥΛΕΥΣΗ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4038600" y="625204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ΔΙΑΒΟΥΛΕΥΣΗ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038600" y="625204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ΔΙΑΒΟΥΛΕΥΣΗ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038600" y="625204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ΔΙΑΒΟΥΛΕΥΣΗ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038600" y="625204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ΔΙΑΒΟΥΛΕΥΣΗ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038600" y="625204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ΔΙΑΒΟΥΛΕΥΣΗ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jpe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background.jpg"/>
          <p:cNvPicPr>
            <a:picLocks noChangeAspect="1" noChangeArrowheads="1"/>
          </p:cNvPicPr>
          <p:nvPr userDrawn="1"/>
        </p:nvPicPr>
        <p:blipFill>
          <a:blip r:embed="rId11"/>
          <a:srcRect l="25321" r="17819" b="2326"/>
          <a:stretch>
            <a:fillRect/>
          </a:stretch>
        </p:blipFill>
        <p:spPr bwMode="auto">
          <a:xfrm>
            <a:off x="0" y="0"/>
            <a:ext cx="12192000" cy="600076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257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3" y="6005109"/>
            <a:ext cx="2997316" cy="8831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925" y="6013424"/>
            <a:ext cx="900676" cy="802165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038600" y="625204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ΔΙΑΒΟΥΛΕΥΣΗ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592" y="6040456"/>
            <a:ext cx="793750" cy="793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888" y="6040456"/>
            <a:ext cx="788137" cy="7881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Myriad Pro Con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Myriad Pro Cond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Myriad Pro Cond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Myriad Pro Cond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Myriad Pro Cond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Myriad Pro Cond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svak.kalamata.gr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Σχέδιο Βιώσιμης Αστικής Κινητικότητας (Σ.Β.Α.Κ</a:t>
            </a:r>
            <a:r>
              <a:rPr lang="el-GR" dirty="0" smtClean="0"/>
              <a:t>.) </a:t>
            </a:r>
            <a:br>
              <a:rPr lang="el-GR" dirty="0" smtClean="0"/>
            </a:br>
            <a:r>
              <a:rPr lang="el-GR" dirty="0" smtClean="0"/>
              <a:t>Δήμου Καλαμάτας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Διαβούλευση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ΔΙΑΒΟΥΛΕΥΣΗ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024" y="3645024"/>
            <a:ext cx="3212976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7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Διαφορές του ΣΒΑΚ από την παραδοσιακή προσέγγιση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sz="1800" dirty="0"/>
              <a:t>Επικεντρώνεται στον άνθρωπο και όχι στην κυκλοφορία των οχημάτων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sz="1800" dirty="0"/>
              <a:t>Ο βασικός του στόχος είναι η βελτίωση της προσβασιμότητας και ποιότητας ζωής αντί της βελτίωσης της χωρητικότητας του οδικού δικτύου για την διευκόλυνση της κυκλοφοριακής ροής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sz="1800" dirty="0"/>
              <a:t>Συνιστά και δομείται με βάση μακροχρόνιο σχεδιασμό και όραμα σε αντίθεση με </a:t>
            </a:r>
            <a:r>
              <a:rPr lang="el-GR" sz="1800" dirty="0" err="1"/>
              <a:t>βραχυ</a:t>
            </a:r>
            <a:r>
              <a:rPr lang="el-GR" sz="1800" dirty="0"/>
              <a:t>- μεσοπρόθεσμες προσεγγίσεις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sz="1800" dirty="0"/>
              <a:t>Προϋποθέτει προσεγγίσεις ενιαίου σχεδιασμού (μεταφορών, χρήσεων γης, περιβάλλοντος, κοινωνικής συνοχής, κ.λπ.) και όχι μόνο θεματική προσέγγιση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sz="1800" dirty="0"/>
              <a:t>Προϋποθέτει τη συνεχή αξιολόγηση των επιπτώσεων των διαφόρων παρεμβάσεων και τη διαμόρφωση μιας διαδικασίας μάθησης και βελτίωσης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sz="1800" dirty="0"/>
              <a:t>Βασίζεται στη συμμετοχική διαδικασία όλων των εμπλεκομένων φορέων καθώς και άλλων άμεσα ενδιαφερομένων οργανισμών και όχι μόνο στη συμμετοχή του επισπεύδοντος φορέα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76088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0837"/>
          <a:stretch/>
        </p:blipFill>
        <p:spPr>
          <a:xfrm>
            <a:off x="3481075" y="484677"/>
            <a:ext cx="5229851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8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Διαδικασία ΣΒΑΚ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l-GR" smtClean="0"/>
              <a:t>1</a:t>
            </a:r>
            <a:r>
              <a:rPr lang="el-GR" baseline="30000" smtClean="0"/>
              <a:t>η</a:t>
            </a:r>
            <a:r>
              <a:rPr lang="el-GR" smtClean="0"/>
              <a:t> ΔΙΑΒΟΥΛΕΥΣΗ</a:t>
            </a:r>
            <a:endParaRPr lang="en-GB" dirty="0"/>
          </a:p>
        </p:txBody>
      </p:sp>
      <p:pic>
        <p:nvPicPr>
          <p:cNvPr id="1026" name="Picture 2" descr="http://www.svakserres.gr/images/svak_pictur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982" y="1417638"/>
            <a:ext cx="8175818" cy="460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17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Συνεργασίες στο πλαίσιο ΣΒΑΚ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Φορέας Εκπόνησης</a:t>
            </a:r>
          </a:p>
          <a:p>
            <a:r>
              <a:rPr lang="el-GR" dirty="0" smtClean="0"/>
              <a:t>Ομάδα Εργασίας Δήμου</a:t>
            </a:r>
          </a:p>
          <a:p>
            <a:r>
              <a:rPr lang="el-GR" dirty="0" smtClean="0"/>
              <a:t>Δίκτυο Φορέων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34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Στόχος του ΣΒΑΚ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dirty="0"/>
              <a:t>Εξασφάλιση προσβασιμότητας των </a:t>
            </a:r>
            <a:r>
              <a:rPr lang="el-GR" dirty="0" smtClean="0"/>
              <a:t>θέσεων εργασίας </a:t>
            </a:r>
            <a:r>
              <a:rPr lang="el-GR" dirty="0"/>
              <a:t>και των υπηρεσιών σε όλους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dirty="0"/>
              <a:t>Μείωση της ρύπανσης, των εκπομπών </a:t>
            </a:r>
            <a:r>
              <a:rPr lang="el-GR" dirty="0" smtClean="0"/>
              <a:t>αερίων και </a:t>
            </a:r>
            <a:r>
              <a:rPr lang="el-GR" dirty="0"/>
              <a:t>της κατανάλωσης ενέργειας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dirty="0"/>
              <a:t>Αύξηση της αποτελεσματικότητας και </a:t>
            </a:r>
            <a:r>
              <a:rPr lang="el-GR" dirty="0" smtClean="0"/>
              <a:t>της οικονομικής </a:t>
            </a:r>
            <a:r>
              <a:rPr lang="el-GR" dirty="0"/>
              <a:t>αποδοτικότητας των </a:t>
            </a:r>
            <a:r>
              <a:rPr lang="el-GR" dirty="0" smtClean="0"/>
              <a:t>μεταφορών ανθρώπων </a:t>
            </a:r>
            <a:r>
              <a:rPr lang="el-GR" dirty="0"/>
              <a:t>και εμπορευμάτων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dirty="0"/>
              <a:t>Ενίσχυση της ελκυστικότητας και </a:t>
            </a:r>
            <a:r>
              <a:rPr lang="el-GR" dirty="0" smtClean="0"/>
              <a:t>της ποιότητας </a:t>
            </a:r>
            <a:r>
              <a:rPr lang="el-GR" dirty="0"/>
              <a:t>του αστικού περιβάλλοντος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dirty="0"/>
              <a:t>Βελτίωση της προστασίας και της ασφάλειας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780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Αναμενόμενα οφέλη του ΣΒΑΚ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200"/>
              </a:spcAft>
            </a:pPr>
            <a:r>
              <a:rPr lang="el-GR" dirty="0"/>
              <a:t>Βελτίωση της ποιότητας ζωής</a:t>
            </a:r>
          </a:p>
          <a:p>
            <a:r>
              <a:rPr lang="el-GR" dirty="0"/>
              <a:t>Βελτίωση της προσβασιμότητας και της κινητικότητας</a:t>
            </a:r>
          </a:p>
          <a:p>
            <a:r>
              <a:rPr lang="el-GR" dirty="0"/>
              <a:t>Προώθηση εναλλακτικών μέσων </a:t>
            </a:r>
            <a:r>
              <a:rPr lang="el-GR" dirty="0" smtClean="0"/>
              <a:t>μετακίνησης και ΜΜΜ</a:t>
            </a:r>
            <a:endParaRPr lang="el-GR" dirty="0"/>
          </a:p>
          <a:p>
            <a:r>
              <a:rPr lang="el-GR" dirty="0"/>
              <a:t>Μείωση κόστους και επιπτώσεων μετακινήσεων</a:t>
            </a:r>
          </a:p>
          <a:p>
            <a:r>
              <a:rPr lang="el-GR" dirty="0"/>
              <a:t>Υποστήριξη στην εκπόνηση καλύτερων </a:t>
            </a:r>
            <a:r>
              <a:rPr lang="el-GR" dirty="0" smtClean="0"/>
              <a:t>σχεδίων χωροταξικού </a:t>
            </a:r>
            <a:r>
              <a:rPr lang="el-GR" dirty="0"/>
              <a:t>σχεδιασμού</a:t>
            </a:r>
          </a:p>
          <a:p>
            <a:r>
              <a:rPr lang="el-GR" dirty="0"/>
              <a:t>Αποτελεσματική χρήση των διαθέσιμων πόρων</a:t>
            </a:r>
          </a:p>
          <a:p>
            <a:r>
              <a:rPr lang="el-GR" dirty="0"/>
              <a:t>Συμμετοχή στη βελτίωση της υγείας των </a:t>
            </a:r>
            <a:r>
              <a:rPr lang="el-GR" dirty="0" smtClean="0"/>
              <a:t>κατοίκων και </a:t>
            </a:r>
            <a:r>
              <a:rPr lang="el-GR" dirty="0"/>
              <a:t>της ποιότητας του αστικού περιβάλλοντος</a:t>
            </a:r>
          </a:p>
          <a:p>
            <a:r>
              <a:rPr lang="el-GR" dirty="0"/>
              <a:t>Υποστήριξη συνεργειών ανάμεσα σε φορείς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581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Βήματα του ΣΒΑΚ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/>
              <a:t>Αποτίμηση υφιστάμενης κατάστασης: </a:t>
            </a:r>
            <a:r>
              <a:rPr lang="el-GR" sz="2400" i="1" dirty="0"/>
              <a:t>Τι συμβαίνει σήμερα στην πόλη μας;</a:t>
            </a:r>
            <a:endParaRPr lang="en-GB" sz="2600" dirty="0"/>
          </a:p>
          <a:p>
            <a:pPr lvl="0"/>
            <a:r>
              <a:rPr lang="el-GR" dirty="0"/>
              <a:t>Εναλλακτικές προτάσεις: </a:t>
            </a:r>
            <a:r>
              <a:rPr lang="el-GR" sz="2400" i="1" dirty="0"/>
              <a:t>Πώς θα αλλάξουμε προς το καλύτερο;</a:t>
            </a:r>
            <a:endParaRPr lang="en-GB" dirty="0"/>
          </a:p>
          <a:p>
            <a:pPr lvl="0"/>
            <a:r>
              <a:rPr lang="el-GR" dirty="0"/>
              <a:t>Ενημερωτικές εκδηλώσεις </a:t>
            </a:r>
            <a:r>
              <a:rPr lang="el-GR" dirty="0" smtClean="0"/>
              <a:t>/ </a:t>
            </a:r>
            <a:r>
              <a:rPr lang="el-GR" dirty="0"/>
              <a:t>διαβουλεύσεις: </a:t>
            </a:r>
            <a:r>
              <a:rPr lang="el-GR" sz="2400" i="1" dirty="0"/>
              <a:t>Οι πολίτες συν-αποφασίζουν</a:t>
            </a:r>
            <a:r>
              <a:rPr lang="el-GR" sz="2400" dirty="0"/>
              <a:t> </a:t>
            </a:r>
            <a:endParaRPr lang="en-GB" sz="2400" dirty="0"/>
          </a:p>
          <a:p>
            <a:pPr lvl="0"/>
            <a:r>
              <a:rPr lang="el-GR" dirty="0"/>
              <a:t>Τελική έκδοση ΣΒΑΚ: </a:t>
            </a:r>
            <a:r>
              <a:rPr lang="de-DE" sz="2400" i="1" dirty="0"/>
              <a:t>H</a:t>
            </a:r>
            <a:r>
              <a:rPr lang="el-GR" sz="2400" i="1" dirty="0"/>
              <a:t> πυξίδα μας για το μέλλον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069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Εκπόνηση ΣΒΑΚ  </a:t>
            </a:r>
            <a:r>
              <a:rPr lang="el-GR" dirty="0" err="1" smtClean="0"/>
              <a:t>Δ.Καλαμάτας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/>
            <a:r>
              <a:rPr lang="el-GR" sz="3000" dirty="0"/>
              <a:t>Α’ </a:t>
            </a:r>
            <a:r>
              <a:rPr lang="el-GR" sz="3000" dirty="0" smtClean="0"/>
              <a:t>	ΦΑΣΗ</a:t>
            </a:r>
            <a:endParaRPr lang="en-GB" sz="3000" dirty="0"/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l-GR" sz="2600" dirty="0" smtClean="0"/>
              <a:t>Καταγραφή υφιστάμενης κατάστασης</a:t>
            </a:r>
            <a:endParaRPr lang="en-GB" sz="2600" dirty="0" smtClean="0"/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l-GR" sz="2600" dirty="0" smtClean="0"/>
              <a:t>Αξιολόγηση υφιστάμενης κατάστασης</a:t>
            </a:r>
            <a:endParaRPr lang="en-GB" sz="2600" dirty="0" smtClean="0"/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l-GR" sz="2600" dirty="0" smtClean="0"/>
              <a:t>Προκαταρκτικές προτάσεις με την αντίστοιχη προεκτίμηση των επιπτώσεων τους</a:t>
            </a:r>
            <a:endParaRPr lang="en-GB" sz="2600" dirty="0" smtClean="0"/>
          </a:p>
          <a:p>
            <a:pPr marL="457200" indent="-457200">
              <a:spcBef>
                <a:spcPts val="1800"/>
              </a:spcBef>
            </a:pPr>
            <a:r>
              <a:rPr lang="el-GR" sz="3000" dirty="0" smtClean="0"/>
              <a:t>Β</a:t>
            </a:r>
            <a:r>
              <a:rPr lang="el-GR" sz="3000" dirty="0"/>
              <a:t>’ </a:t>
            </a:r>
            <a:r>
              <a:rPr lang="el-GR" sz="3000" dirty="0" smtClean="0"/>
              <a:t>	ΦΑΣΗ</a:t>
            </a:r>
            <a:endParaRPr lang="en-GB" sz="3000" dirty="0"/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l-GR" sz="2600" dirty="0" smtClean="0"/>
              <a:t>Μελέτη βραχυπρόθεσμων παρεμβάσεων</a:t>
            </a:r>
            <a:endParaRPr lang="en-GB" sz="2600" dirty="0" smtClean="0"/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l-GR" sz="2600" dirty="0" smtClean="0"/>
              <a:t>Οριστικοποίηση </a:t>
            </a:r>
            <a:r>
              <a:rPr lang="el-GR" sz="2600" dirty="0"/>
              <a:t>ΣΒΑΚ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18123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dirty="0"/>
              <a:t>Η πόλη σου αλλάζει. </a:t>
            </a:r>
          </a:p>
          <a:p>
            <a:pPr marL="0" indent="0" algn="ctr">
              <a:buNone/>
            </a:pPr>
            <a:r>
              <a:rPr lang="el-GR" dirty="0"/>
              <a:t>Έλα να συμμετάσχεις ενεργά στις διαδικασίες!</a:t>
            </a:r>
          </a:p>
          <a:p>
            <a:pPr marL="0" indent="0" algn="ctr">
              <a:buNone/>
            </a:pPr>
            <a:r>
              <a:rPr lang="el-GR" dirty="0"/>
              <a:t>Να εκφράσεις τις απόψεις σου, τους προβληματισμούς σου, τις ανάγκες σου.</a:t>
            </a:r>
          </a:p>
          <a:p>
            <a:pPr marL="0" indent="0" algn="ctr">
              <a:buNone/>
            </a:pPr>
            <a:r>
              <a:rPr lang="el-GR" dirty="0"/>
              <a:t>Γιατί η πόλη σου μπορεί να γίνει καλύτερη. </a:t>
            </a:r>
          </a:p>
          <a:p>
            <a:pPr marL="0" indent="0" algn="ctr">
              <a:buNone/>
            </a:pPr>
            <a:r>
              <a:rPr lang="el-GR" dirty="0"/>
              <a:t>Για εσένα, για όλους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2770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Χρονοδιάγραμμα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5113" indent="-265113" defTabSz="1884363">
              <a:spcAft>
                <a:spcPts val="1200"/>
              </a:spcAft>
            </a:pPr>
            <a:r>
              <a:rPr lang="el-GR" dirty="0" smtClean="0"/>
              <a:t>0</a:t>
            </a:r>
            <a:r>
              <a:rPr lang="en-US" dirty="0" smtClean="0"/>
              <a:t>1</a:t>
            </a:r>
            <a:r>
              <a:rPr lang="el-GR" dirty="0" smtClean="0"/>
              <a:t>/2020:	 2</a:t>
            </a:r>
            <a:r>
              <a:rPr lang="el-GR" baseline="30000" dirty="0" smtClean="0"/>
              <a:t>η</a:t>
            </a:r>
            <a:r>
              <a:rPr lang="el-GR" dirty="0" smtClean="0"/>
              <a:t> Διαβούλευση-κοινό όραμα για την πόλη</a:t>
            </a:r>
          </a:p>
          <a:p>
            <a:pPr marL="265113" indent="-265113" defTabSz="1884363">
              <a:spcAft>
                <a:spcPts val="1200"/>
              </a:spcAft>
            </a:pPr>
            <a:r>
              <a:rPr lang="el-GR" dirty="0" smtClean="0"/>
              <a:t>0</a:t>
            </a:r>
            <a:r>
              <a:rPr lang="en-US" dirty="0" smtClean="0"/>
              <a:t>2</a:t>
            </a:r>
            <a:r>
              <a:rPr lang="el-GR" dirty="0" smtClean="0"/>
              <a:t>/2020:	 Δημοσιοποίηση αποτελεσμάτων ανάλυσης</a:t>
            </a:r>
            <a:endParaRPr lang="en-US" dirty="0" smtClean="0"/>
          </a:p>
          <a:p>
            <a:pPr marL="265113" indent="-265113" defTabSz="1884363">
              <a:spcAft>
                <a:spcPts val="1200"/>
              </a:spcAft>
            </a:pPr>
            <a:r>
              <a:rPr lang="el-GR" dirty="0" smtClean="0"/>
              <a:t>0</a:t>
            </a:r>
            <a:r>
              <a:rPr lang="en-US" dirty="0" smtClean="0"/>
              <a:t>3/2020</a:t>
            </a:r>
            <a:r>
              <a:rPr lang="el-GR" dirty="0" smtClean="0"/>
              <a:t>:	 Δημοσιοποίηση στοιχείων μελέτης - προτάσεων</a:t>
            </a:r>
          </a:p>
          <a:p>
            <a:pPr marL="265113" indent="-265113" defTabSz="1884363">
              <a:spcAft>
                <a:spcPts val="1200"/>
              </a:spcAft>
            </a:pPr>
            <a:r>
              <a:rPr lang="el-GR" dirty="0" smtClean="0"/>
              <a:t>04/2020:	 3</a:t>
            </a:r>
            <a:r>
              <a:rPr lang="el-GR" baseline="30000" dirty="0" smtClean="0"/>
              <a:t>η</a:t>
            </a:r>
            <a:r>
              <a:rPr lang="el-GR" dirty="0" smtClean="0"/>
              <a:t> Διαβούλευση-επιλογή βέλτιστο σενάριο ΣΒΑΚ</a:t>
            </a:r>
          </a:p>
          <a:p>
            <a:pPr marL="265113" indent="-265113" defTabSz="1884363">
              <a:spcAft>
                <a:spcPts val="1200"/>
              </a:spcAft>
            </a:pPr>
            <a:r>
              <a:rPr lang="el-GR" dirty="0" smtClean="0"/>
              <a:t>10/2020:	 4</a:t>
            </a:r>
            <a:r>
              <a:rPr lang="el-GR" baseline="30000" dirty="0" smtClean="0"/>
              <a:t>η</a:t>
            </a:r>
            <a:r>
              <a:rPr lang="el-GR" dirty="0" smtClean="0"/>
              <a:t> Διαβούλευση-ενημερωτική εκδήλωση τελικού 	 ΣΒΑΚ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449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το ΣΒΑΚ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/>
              <a:t>Το ΣΒΑΚ είναι ένα στρατηγικό σχέδιο που καταρτίζεται με σκοπό τη βελτίωση </a:t>
            </a:r>
            <a:r>
              <a:rPr lang="el-GR" dirty="0" smtClean="0"/>
              <a:t>της ποιότητας </a:t>
            </a:r>
            <a:r>
              <a:rPr lang="el-GR" dirty="0"/>
              <a:t>ζωής στην πόλη και την ικανοποίηση των αναγκών όλων των κατοίκων </a:t>
            </a:r>
            <a:r>
              <a:rPr lang="el-GR" dirty="0" smtClean="0"/>
              <a:t>όσον αφορά </a:t>
            </a:r>
            <a:r>
              <a:rPr lang="el-GR" dirty="0"/>
              <a:t>σε μια πιο βιώσιμη κινητικότητα.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96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hlinkClick r:id="rId2"/>
              </a:rPr>
              <a:t>svak.kalamata.gr</a:t>
            </a:r>
            <a:endParaRPr lang="en-GB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Σας καλούμε να συμμετέχετε ενεργά</a:t>
            </a:r>
          </a:p>
          <a:p>
            <a:r>
              <a:rPr lang="el-GR" dirty="0" smtClean="0"/>
              <a:t>Θέλουμε τη γνώμη σας, τις προτάσεις σας, τα σχόλιά σας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ΔΙΑΒΟΥΛΕΥΣΗ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311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Σκοπός του ΣΒΑΚ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/>
              <a:t>Η βελτίωση της προσβασιμότητας στην </a:t>
            </a:r>
            <a:r>
              <a:rPr lang="el-GR" dirty="0" smtClean="0"/>
              <a:t>Καλαμάτα </a:t>
            </a:r>
            <a:r>
              <a:rPr lang="el-GR" dirty="0"/>
              <a:t>και η παροχή υψηλής </a:t>
            </a:r>
            <a:r>
              <a:rPr lang="el-GR" dirty="0" smtClean="0"/>
              <a:t>ποιότητας μεταφορών </a:t>
            </a:r>
            <a:r>
              <a:rPr lang="el-GR" dirty="0"/>
              <a:t>με έμφαση στο περπάτημα, το ποδήλατο και </a:t>
            </a:r>
            <a:r>
              <a:rPr lang="el-GR" dirty="0" smtClean="0"/>
              <a:t>τα ΜΜΜ.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458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Γιατί ΣΒΑΚ?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l-GR" dirty="0"/>
              <a:t>Τα ΣΒΑΚ είναι μια </a:t>
            </a:r>
            <a:r>
              <a:rPr lang="el-GR" dirty="0" err="1"/>
              <a:t>στοχευμένη</a:t>
            </a:r>
            <a:r>
              <a:rPr lang="el-GR" dirty="0"/>
              <a:t> προσπάθεια της Ευρωπαϊκής Ένωσης για </a:t>
            </a:r>
            <a:r>
              <a:rPr lang="el-GR" dirty="0" smtClean="0"/>
              <a:t>την επίτευξη </a:t>
            </a:r>
            <a:r>
              <a:rPr lang="el-GR" dirty="0"/>
              <a:t>του στόχου της Βιώσιμης Κινητικότητας και Ανάπτυξης εν γένει.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l-GR" dirty="0"/>
              <a:t>Τα ΣΒΑΚ θα αποτελέσουν τόσο στην τρέχουσα περίοδο όσο και </a:t>
            </a:r>
            <a:r>
              <a:rPr lang="el-GR" dirty="0" smtClean="0"/>
              <a:t>στο άμεσο </a:t>
            </a:r>
            <a:r>
              <a:rPr lang="el-GR" dirty="0"/>
              <a:t>μέλλον αναπόσπαστο εργαλείο των φορέων της τοπικής και </a:t>
            </a:r>
            <a:r>
              <a:rPr lang="el-GR" dirty="0" smtClean="0"/>
              <a:t>της περιφερειακής Αυτοδιοίκησης, καθώς και άλλων εμπλεκομένων φορέων για τη </a:t>
            </a:r>
            <a:r>
              <a:rPr lang="el-GR" dirty="0"/>
              <a:t>στρατηγική αντιμετώπιση των θεμάτων βιώσιμης κινητικότητας </a:t>
            </a:r>
            <a:r>
              <a:rPr lang="el-GR" dirty="0" smtClean="0"/>
              <a:t>και βελτίωσης </a:t>
            </a:r>
            <a:r>
              <a:rPr lang="el-GR" dirty="0"/>
              <a:t>της ποιότητας ζωής των πολιτών.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l-GR" dirty="0"/>
              <a:t>Η ύπαρξη ΣΒΑΚ σε μια αστική </a:t>
            </a:r>
            <a:r>
              <a:rPr lang="el-GR" dirty="0" smtClean="0"/>
              <a:t>περιοχή</a:t>
            </a:r>
            <a:r>
              <a:rPr lang="en-US" dirty="0" smtClean="0"/>
              <a:t> </a:t>
            </a:r>
            <a:r>
              <a:rPr lang="el-GR" dirty="0" smtClean="0"/>
              <a:t>είναι </a:t>
            </a:r>
            <a:r>
              <a:rPr lang="el-GR" dirty="0"/>
              <a:t>απαραίτητη προϋπόθεση για τη </a:t>
            </a:r>
            <a:r>
              <a:rPr lang="el-GR" dirty="0" smtClean="0"/>
              <a:t>χρηματοδότηση παρεμβάσεων </a:t>
            </a:r>
            <a:r>
              <a:rPr lang="el-GR" dirty="0"/>
              <a:t>και έργων με τη συνδρομή της Ευρωπαϊκής Ένωσης και </a:t>
            </a:r>
            <a:r>
              <a:rPr lang="el-GR" dirty="0" smtClean="0"/>
              <a:t>των διαφόρων </a:t>
            </a:r>
            <a:r>
              <a:rPr lang="el-GR" dirty="0"/>
              <a:t>ταμείων της. </a:t>
            </a:r>
            <a:r>
              <a:rPr lang="en-US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788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Γενικοί Στόχοι ΣΒΑΚ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1000"/>
              </a:spcAft>
            </a:pPr>
            <a:r>
              <a:rPr lang="el-GR" sz="2800" dirty="0"/>
              <a:t>εξασφάλιση προσβασιμότητας των θέσεων εργασίας και των υπηρεσιών</a:t>
            </a:r>
            <a:endParaRPr lang="en-GB" sz="2800" dirty="0"/>
          </a:p>
          <a:p>
            <a:pPr lvl="0">
              <a:spcBef>
                <a:spcPts val="0"/>
              </a:spcBef>
              <a:spcAft>
                <a:spcPts val="1000"/>
              </a:spcAft>
            </a:pPr>
            <a:r>
              <a:rPr lang="el-GR" sz="2800" dirty="0"/>
              <a:t>βελτίωση της δημόσια υγείας και της ασφάλειας</a:t>
            </a:r>
            <a:endParaRPr lang="en-GB" sz="2800" dirty="0"/>
          </a:p>
          <a:p>
            <a:pPr lvl="0">
              <a:spcBef>
                <a:spcPts val="0"/>
              </a:spcBef>
              <a:spcAft>
                <a:spcPts val="1000"/>
              </a:spcAft>
            </a:pPr>
            <a:r>
              <a:rPr lang="el-GR" sz="2800" dirty="0"/>
              <a:t>μείωση της ρύπανσης, των εκπομπών αερίων θερμοκηπίου και της κατανάλωσης ενέργειας</a:t>
            </a:r>
            <a:endParaRPr lang="en-GB" sz="2800" dirty="0"/>
          </a:p>
          <a:p>
            <a:pPr lvl="0">
              <a:spcBef>
                <a:spcPts val="0"/>
              </a:spcBef>
              <a:spcAft>
                <a:spcPts val="1000"/>
              </a:spcAft>
            </a:pPr>
            <a:r>
              <a:rPr lang="el-GR" sz="2800" dirty="0"/>
              <a:t>αύξηση της αποτελεσματικότητας και της οικονομικής αποδοτικότητας των μεταφορών</a:t>
            </a:r>
            <a:endParaRPr lang="en-GB" sz="2800" dirty="0"/>
          </a:p>
          <a:p>
            <a:pPr lvl="0">
              <a:spcBef>
                <a:spcPts val="0"/>
              </a:spcBef>
              <a:spcAft>
                <a:spcPts val="1000"/>
              </a:spcAft>
            </a:pPr>
            <a:r>
              <a:rPr lang="el-GR" sz="2800" dirty="0"/>
              <a:t>ενίσχυση της ελκυστικότητας και της ποιότητας του οικιστικού </a:t>
            </a:r>
            <a:r>
              <a:rPr lang="el-GR" sz="2800" dirty="0" smtClean="0"/>
              <a:t>περιβάλλοντος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8097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Ειδικοί Στόχοι ΣΒΑΚ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00050" indent="-400050"/>
            <a:r>
              <a:rPr lang="el-GR" dirty="0"/>
              <a:t>Βιώσιμη, ασφαλής και διακριτική παρουσία του αυτοκινήτου</a:t>
            </a:r>
            <a:endParaRPr lang="en-GB" dirty="0"/>
          </a:p>
          <a:p>
            <a:pPr marL="400050" lvl="1" indent="0">
              <a:buNone/>
            </a:pPr>
            <a:r>
              <a:rPr lang="el-GR" dirty="0"/>
              <a:t>κυκλοφορία, στάθμευση, οδική ασφάλεια, βελτίωση υφιστάμενων υποδομών, κατασκευή νέων υποδομών, ηλεκτροκίνηση, κοινόχρηστα οχήματα (</a:t>
            </a:r>
            <a:r>
              <a:rPr lang="el-GR" dirty="0" err="1"/>
              <a:t>car</a:t>
            </a:r>
            <a:r>
              <a:rPr lang="el-GR" dirty="0"/>
              <a:t> </a:t>
            </a:r>
            <a:r>
              <a:rPr lang="el-GR" dirty="0" err="1"/>
              <a:t>sharing</a:t>
            </a:r>
            <a:r>
              <a:rPr lang="el-GR" dirty="0"/>
              <a:t>), </a:t>
            </a:r>
            <a:r>
              <a:rPr lang="el-GR" dirty="0" err="1"/>
              <a:t>συνοδήγηση</a:t>
            </a:r>
            <a:r>
              <a:rPr lang="el-GR" dirty="0"/>
              <a:t> (</a:t>
            </a:r>
            <a:r>
              <a:rPr lang="el-GR" dirty="0" err="1"/>
              <a:t>car</a:t>
            </a:r>
            <a:r>
              <a:rPr lang="el-GR" dirty="0"/>
              <a:t> </a:t>
            </a:r>
            <a:r>
              <a:rPr lang="el-GR" dirty="0" err="1"/>
              <a:t>pooling</a:t>
            </a:r>
            <a:r>
              <a:rPr lang="el-GR" dirty="0"/>
              <a:t>)</a:t>
            </a:r>
            <a:endParaRPr lang="en-GB" dirty="0"/>
          </a:p>
          <a:p>
            <a:pPr marL="400050" indent="-400050">
              <a:spcBef>
                <a:spcPts val="1000"/>
              </a:spcBef>
            </a:pPr>
            <a:r>
              <a:rPr lang="el-GR" dirty="0"/>
              <a:t>Ενίσχυση Μέσων Μαζικής Μεταφοράς</a:t>
            </a:r>
            <a:endParaRPr lang="en-GB" dirty="0"/>
          </a:p>
          <a:p>
            <a:pPr marL="400050" lvl="1" indent="0">
              <a:buNone/>
            </a:pPr>
            <a:r>
              <a:rPr lang="el-GR" dirty="0"/>
              <a:t>δημοτική, ιδιωτική, συμπράξεις, ευέλικτη ανταπόκριση στη ζήτηση, συνδυασμένες μεταφορές</a:t>
            </a:r>
            <a:endParaRPr lang="en-GB" dirty="0"/>
          </a:p>
          <a:p>
            <a:pPr marL="400050" indent="-400050">
              <a:spcBef>
                <a:spcPts val="1000"/>
              </a:spcBef>
            </a:pPr>
            <a:r>
              <a:rPr lang="el-GR" dirty="0"/>
              <a:t>Ανάπτυξη περπατήματος και ποδηλάτου</a:t>
            </a:r>
            <a:endParaRPr lang="en-GB" dirty="0"/>
          </a:p>
          <a:p>
            <a:pPr marL="400050" lvl="1" indent="0">
              <a:buNone/>
            </a:pPr>
            <a:r>
              <a:rPr lang="el-GR" dirty="0"/>
              <a:t>νέες υποδομές, δίκτυα διαδρομών, </a:t>
            </a:r>
            <a:r>
              <a:rPr lang="el-GR" dirty="0" err="1"/>
              <a:t>bike</a:t>
            </a:r>
            <a:r>
              <a:rPr lang="el-GR" dirty="0"/>
              <a:t> </a:t>
            </a:r>
            <a:r>
              <a:rPr lang="el-GR" dirty="0" err="1"/>
              <a:t>sharing</a:t>
            </a:r>
            <a:r>
              <a:rPr lang="el-GR" dirty="0"/>
              <a:t>, ηλεκτρικά ποδήλατα, πληροφόρηση</a:t>
            </a:r>
            <a:endParaRPr lang="en-GB" dirty="0"/>
          </a:p>
          <a:p>
            <a:pPr marL="400050" indent="-400050">
              <a:spcBef>
                <a:spcPts val="1000"/>
              </a:spcBef>
            </a:pPr>
            <a:r>
              <a:rPr lang="el-GR" dirty="0"/>
              <a:t>Ανάπτυξη εμπορευματικών μεταφορών</a:t>
            </a:r>
            <a:endParaRPr lang="en-GB" dirty="0"/>
          </a:p>
          <a:p>
            <a:pPr marL="400050" lvl="1" indent="0">
              <a:buNone/>
            </a:pPr>
            <a:r>
              <a:rPr lang="el-GR" dirty="0"/>
              <a:t>περιορισμός περιβαλλοντικού αποτυπώματος, ρύθμιση τροφοδοσίας</a:t>
            </a:r>
            <a:endParaRPr lang="en-GB" dirty="0"/>
          </a:p>
          <a:p>
            <a:pPr marL="400050" indent="-400050">
              <a:spcBef>
                <a:spcPts val="1000"/>
              </a:spcBef>
            </a:pPr>
            <a:r>
              <a:rPr lang="el-GR" dirty="0"/>
              <a:t>Βελτίωση της πρόσβασης στις θαλάσσιες και εναέριες μεταφορές</a:t>
            </a:r>
            <a:endParaRPr lang="en-GB" dirty="0"/>
          </a:p>
          <a:p>
            <a:pPr marL="400050" lvl="1" indent="0">
              <a:buNone/>
            </a:pPr>
            <a:r>
              <a:rPr lang="el-GR" dirty="0" smtClean="0"/>
              <a:t>Αεροδρόμια, λιμάνια</a:t>
            </a:r>
            <a:r>
              <a:rPr lang="el-GR" dirty="0"/>
              <a:t>, </a:t>
            </a:r>
            <a:r>
              <a:rPr lang="el-GR" dirty="0" err="1"/>
              <a:t>υδατοδρόμια</a:t>
            </a:r>
            <a:r>
              <a:rPr lang="el-GR" dirty="0"/>
              <a:t>, εσωτερική κυκλοφορία και στάθμευση</a:t>
            </a:r>
            <a:endParaRPr lang="en-GB" dirty="0"/>
          </a:p>
          <a:p>
            <a:pPr marL="400050" indent="-400050">
              <a:spcBef>
                <a:spcPts val="1000"/>
              </a:spcBef>
            </a:pPr>
            <a:r>
              <a:rPr lang="el-GR" dirty="0"/>
              <a:t>Εφαρμογή ειδικών σχεδίων προσβασιμότητας</a:t>
            </a:r>
            <a:endParaRPr lang="en-GB" dirty="0"/>
          </a:p>
          <a:p>
            <a:pPr marL="400050" lvl="1" indent="0">
              <a:buNone/>
            </a:pPr>
            <a:r>
              <a:rPr lang="el-GR" dirty="0"/>
              <a:t>περιοχές με κλίσεις, αραιοκατοικημένες </a:t>
            </a:r>
            <a:r>
              <a:rPr lang="el-GR" dirty="0" smtClean="0"/>
              <a:t>περιοχές, κ.λπ.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15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Ειδικοί Στόχοι ΣΒΑΚ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00050" lvl="0" indent="-400050">
              <a:spcBef>
                <a:spcPts val="800"/>
              </a:spcBef>
            </a:pPr>
            <a:r>
              <a:rPr lang="el-GR" dirty="0"/>
              <a:t>Εφαρμογή ειδικών πολιτικών</a:t>
            </a:r>
            <a:endParaRPr lang="en-GB" dirty="0"/>
          </a:p>
          <a:p>
            <a:pPr marL="400050" lvl="1" indent="0">
              <a:buNone/>
            </a:pPr>
            <a:r>
              <a:rPr lang="el-GR" sz="2900" dirty="0"/>
              <a:t>σχέδια μετακινήσεων σπίτι-σχολείο, σπίτι-εργασία, σπίτι-βραδινή αναψυχή</a:t>
            </a:r>
            <a:endParaRPr lang="en-GB" sz="2900" dirty="0"/>
          </a:p>
          <a:p>
            <a:pPr marL="400050" lvl="0" indent="-400050">
              <a:spcBef>
                <a:spcPts val="1000"/>
              </a:spcBef>
            </a:pPr>
            <a:r>
              <a:rPr lang="el-GR" dirty="0"/>
              <a:t>Δημιουργία νέου δημόσιου χώρου</a:t>
            </a:r>
            <a:endParaRPr lang="en-GB" dirty="0"/>
          </a:p>
          <a:p>
            <a:pPr marL="400050" lvl="1" indent="0">
              <a:buNone/>
            </a:pPr>
            <a:r>
              <a:rPr lang="el-GR" sz="2900" dirty="0"/>
              <a:t>ανακατανομή του οδικού χώρου</a:t>
            </a:r>
            <a:endParaRPr lang="en-GB" sz="2900" dirty="0"/>
          </a:p>
          <a:p>
            <a:pPr marL="400050" lvl="0" indent="-400050">
              <a:spcBef>
                <a:spcPts val="1000"/>
              </a:spcBef>
            </a:pPr>
            <a:r>
              <a:rPr lang="el-GR" dirty="0"/>
              <a:t>Ανάπτυξη βιώσιμου τουρισμού</a:t>
            </a:r>
            <a:endParaRPr lang="en-GB" dirty="0"/>
          </a:p>
          <a:p>
            <a:pPr marL="400050" lvl="1" indent="0">
              <a:buNone/>
            </a:pPr>
            <a:r>
              <a:rPr lang="el-GR" sz="2900" dirty="0"/>
              <a:t>διακοπές με λιγότερο ή καθόλου αυτοκίνητο</a:t>
            </a:r>
            <a:endParaRPr lang="en-GB" sz="2900" dirty="0"/>
          </a:p>
          <a:p>
            <a:pPr marL="400050" lvl="0" indent="-400050">
              <a:spcBef>
                <a:spcPts val="1000"/>
              </a:spcBef>
            </a:pPr>
            <a:r>
              <a:rPr lang="el-GR" dirty="0"/>
              <a:t>Εισαγωγή στοιχείων τεχνολογικής καινοτομίας</a:t>
            </a:r>
            <a:endParaRPr lang="en-GB" dirty="0"/>
          </a:p>
          <a:p>
            <a:pPr marL="400050" lvl="1" indent="0">
              <a:buNone/>
            </a:pPr>
            <a:r>
              <a:rPr lang="el-GR" sz="2900" dirty="0"/>
              <a:t>σύγχρονες κοινωνικές ανάγκες, εξοικονόμηση πόρων</a:t>
            </a:r>
            <a:endParaRPr lang="en-GB" sz="2900" dirty="0"/>
          </a:p>
          <a:p>
            <a:pPr marL="400050" lvl="0" indent="-400050">
              <a:spcBef>
                <a:spcPts val="1000"/>
              </a:spcBef>
            </a:pPr>
            <a:r>
              <a:rPr lang="el-GR" dirty="0"/>
              <a:t>Συντονισμός χωρικού σχεδιασμού με σχεδιασμό μεταφορών</a:t>
            </a:r>
            <a:endParaRPr lang="en-GB" dirty="0"/>
          </a:p>
          <a:p>
            <a:pPr marL="400050" lvl="1" indent="0">
              <a:buNone/>
            </a:pPr>
            <a:r>
              <a:rPr lang="el-GR" sz="2900" dirty="0"/>
              <a:t>και άλλες τομεακές πολιτικές και σχεδιασμούς</a:t>
            </a:r>
            <a:endParaRPr lang="en-GB" sz="2900" dirty="0"/>
          </a:p>
          <a:p>
            <a:pPr marL="400050" lvl="0" indent="-400050">
              <a:spcBef>
                <a:spcPts val="1000"/>
              </a:spcBef>
            </a:pPr>
            <a:r>
              <a:rPr lang="el-GR" dirty="0"/>
              <a:t>Κίνητρα και αντικίνητρα</a:t>
            </a:r>
            <a:endParaRPr lang="en-GB" dirty="0"/>
          </a:p>
          <a:p>
            <a:pPr marL="400050" lvl="1" indent="0">
              <a:buNone/>
            </a:pPr>
            <a:r>
              <a:rPr lang="el-GR" sz="2900" dirty="0"/>
              <a:t>για πολίτες και επιχειρήσεις σε συνδυασμό με άλλες υπηρεσίες του Δημόσιου Τομέα</a:t>
            </a:r>
            <a:endParaRPr lang="en-GB" sz="2900" dirty="0"/>
          </a:p>
          <a:p>
            <a:pPr marL="400050" lvl="0" indent="-400050">
              <a:spcBef>
                <a:spcPts val="1000"/>
              </a:spcBef>
            </a:pPr>
            <a:r>
              <a:rPr lang="el-GR" dirty="0"/>
              <a:t>Τρόποι οικονομικής συμβολής του Ιδιωτικού Τομέα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83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Οφέλη του καθενός από το ΣΒΑΚ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Δήμος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l-GR" sz="2100" dirty="0" smtClean="0"/>
              <a:t>Αποκτά </a:t>
            </a:r>
            <a:r>
              <a:rPr lang="el-GR" sz="2100" dirty="0"/>
              <a:t>έναν «οδικό χάρτη» για </a:t>
            </a:r>
            <a:r>
              <a:rPr lang="el-GR" sz="2100" dirty="0" smtClean="0"/>
              <a:t>την αναβάθμιση </a:t>
            </a:r>
            <a:r>
              <a:rPr lang="el-GR" sz="2100" dirty="0"/>
              <a:t>της κινητικότητας </a:t>
            </a:r>
            <a:endParaRPr lang="el-GR" sz="2100" dirty="0" smtClean="0"/>
          </a:p>
          <a:p>
            <a:r>
              <a:rPr lang="el-GR" sz="2100" dirty="0" smtClean="0"/>
              <a:t>Αποκτά </a:t>
            </a:r>
            <a:r>
              <a:rPr lang="el-GR" sz="2100" dirty="0"/>
              <a:t>πρόσβαση σε </a:t>
            </a:r>
            <a:r>
              <a:rPr lang="el-GR" sz="2100" dirty="0" smtClean="0"/>
              <a:t>χρηματοδοτικά προγράμματα </a:t>
            </a:r>
            <a:r>
              <a:rPr lang="el-GR" sz="2100" dirty="0"/>
              <a:t>και άλλες ευκαιρίες</a:t>
            </a:r>
          </a:p>
          <a:p>
            <a:r>
              <a:rPr lang="el-GR" sz="2100" dirty="0" smtClean="0"/>
              <a:t>Διαμορφώνει </a:t>
            </a:r>
            <a:r>
              <a:rPr lang="el-GR" sz="2100" dirty="0"/>
              <a:t>ένα </a:t>
            </a:r>
            <a:r>
              <a:rPr lang="el-GR" sz="2100" dirty="0" smtClean="0"/>
              <a:t>καλύτερο περιβάλλον </a:t>
            </a:r>
            <a:r>
              <a:rPr lang="el-GR" sz="2100" dirty="0"/>
              <a:t>ζωής και εργασίας </a:t>
            </a:r>
            <a:r>
              <a:rPr lang="el-GR" sz="2100" dirty="0" smtClean="0"/>
              <a:t>για τους </a:t>
            </a:r>
            <a:r>
              <a:rPr lang="el-GR" sz="2100" dirty="0"/>
              <a:t>δημότες του</a:t>
            </a:r>
          </a:p>
          <a:p>
            <a:r>
              <a:rPr lang="el-GR" sz="2100" dirty="0" smtClean="0"/>
              <a:t>Δημιουργεί </a:t>
            </a:r>
            <a:r>
              <a:rPr lang="el-GR" sz="2100" dirty="0"/>
              <a:t>μια ανταγωνιστική </a:t>
            </a:r>
            <a:r>
              <a:rPr lang="el-GR" sz="2100" dirty="0" smtClean="0"/>
              <a:t>τοπική οικονομία</a:t>
            </a:r>
            <a:endParaRPr lang="el-GR" sz="2100" dirty="0"/>
          </a:p>
          <a:p>
            <a:r>
              <a:rPr lang="el-GR" sz="2100" dirty="0" smtClean="0"/>
              <a:t>Κατακτά </a:t>
            </a:r>
            <a:r>
              <a:rPr lang="el-GR" sz="2100" dirty="0"/>
              <a:t>ένα βασικό </a:t>
            </a:r>
            <a:r>
              <a:rPr lang="el-GR" sz="2100" dirty="0" smtClean="0"/>
              <a:t>επίπεδο συναίνεσης </a:t>
            </a:r>
            <a:r>
              <a:rPr lang="el-GR" sz="2100" dirty="0"/>
              <a:t>με το οποίο μπορεί </a:t>
            </a:r>
            <a:r>
              <a:rPr lang="el-GR" sz="2100" dirty="0" smtClean="0"/>
              <a:t>να πετύχει </a:t>
            </a:r>
            <a:r>
              <a:rPr lang="el-GR" sz="2100" dirty="0"/>
              <a:t>και άλλους στόχους</a:t>
            </a:r>
            <a:endParaRPr lang="en-GB" sz="21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/>
              <a:t>Τοπικοί Φορείς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l-GR" sz="2100" dirty="0"/>
              <a:t>Αποκτούν ρόλο στο σχεδιασμό </a:t>
            </a:r>
            <a:r>
              <a:rPr lang="el-GR" sz="2100" dirty="0" smtClean="0"/>
              <a:t>των μεταφορών</a:t>
            </a:r>
            <a:endParaRPr lang="el-GR" sz="2100" dirty="0"/>
          </a:p>
          <a:p>
            <a:r>
              <a:rPr lang="el-GR" sz="2100" dirty="0" smtClean="0"/>
              <a:t>Ικανοποιούν αιτήματα και λύνουν προβλήματα</a:t>
            </a:r>
            <a:endParaRPr lang="el-GR" sz="2100" dirty="0"/>
          </a:p>
          <a:p>
            <a:r>
              <a:rPr lang="el-GR" sz="2100" dirty="0" smtClean="0"/>
              <a:t>Ενεργοποιούν </a:t>
            </a:r>
            <a:r>
              <a:rPr lang="el-GR" sz="2100" dirty="0"/>
              <a:t>τα μέλη τους για το </a:t>
            </a:r>
            <a:r>
              <a:rPr lang="el-GR" sz="2100" dirty="0" smtClean="0"/>
              <a:t>κοινό καλό</a:t>
            </a:r>
            <a:endParaRPr lang="el-GR" sz="2100" dirty="0"/>
          </a:p>
          <a:p>
            <a:r>
              <a:rPr lang="el-GR" sz="2100" dirty="0" smtClean="0"/>
              <a:t>Συνεργάζονται </a:t>
            </a:r>
            <a:r>
              <a:rPr lang="el-GR" sz="2100" dirty="0"/>
              <a:t>με άλλους φορείς</a:t>
            </a:r>
          </a:p>
          <a:p>
            <a:r>
              <a:rPr lang="el-GR" sz="2100" dirty="0" smtClean="0"/>
              <a:t>Διαμορφώνουν </a:t>
            </a:r>
            <a:r>
              <a:rPr lang="el-GR" sz="2100" dirty="0"/>
              <a:t>μια πιο υγιή </a:t>
            </a:r>
            <a:r>
              <a:rPr lang="el-GR" sz="2100" dirty="0" smtClean="0"/>
              <a:t>και ευτυχισμένη </a:t>
            </a:r>
            <a:r>
              <a:rPr lang="el-GR" sz="2100" dirty="0"/>
              <a:t>τοπική κοινωνία</a:t>
            </a:r>
            <a:endParaRPr lang="en-GB" sz="21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ΔΙΑΒΟΥΛΕΥΣΗ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00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Οφέλη του καθενός από το ΣΒΑΚ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Επιχειρήσεις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l-GR" sz="2100" dirty="0" err="1"/>
              <a:t>Συνδιαμορφώνουν</a:t>
            </a:r>
            <a:r>
              <a:rPr lang="el-GR" sz="2100" dirty="0"/>
              <a:t> ένα </a:t>
            </a:r>
            <a:r>
              <a:rPr lang="el-GR" sz="2100" dirty="0" smtClean="0"/>
              <a:t>αναβαθμισμένο επιχειρηματικό προϊόν</a:t>
            </a:r>
            <a:endParaRPr lang="el-GR" sz="2100" dirty="0"/>
          </a:p>
          <a:p>
            <a:r>
              <a:rPr lang="el-GR" sz="2100" dirty="0" smtClean="0"/>
              <a:t>Εκσυγχρονίζουν τη </a:t>
            </a:r>
            <a:r>
              <a:rPr lang="el-GR" sz="2100" dirty="0"/>
              <a:t>λειτουργία τους</a:t>
            </a:r>
          </a:p>
          <a:p>
            <a:r>
              <a:rPr lang="el-GR" sz="2100" dirty="0" smtClean="0"/>
              <a:t>Μειώνουν </a:t>
            </a:r>
            <a:r>
              <a:rPr lang="el-GR" sz="2100" dirty="0"/>
              <a:t>το οικολογικό τους</a:t>
            </a:r>
          </a:p>
          <a:p>
            <a:r>
              <a:rPr lang="el-GR" sz="2100" dirty="0"/>
              <a:t>αποτύπωμα</a:t>
            </a:r>
          </a:p>
          <a:p>
            <a:r>
              <a:rPr lang="el-GR" sz="2100" dirty="0" smtClean="0"/>
              <a:t>Εξοικονομούν </a:t>
            </a:r>
            <a:r>
              <a:rPr lang="el-GR" sz="2100" dirty="0"/>
              <a:t>πόρους</a:t>
            </a:r>
          </a:p>
          <a:p>
            <a:r>
              <a:rPr lang="el-GR" sz="2100" dirty="0" smtClean="0"/>
              <a:t>Προσελκύουν </a:t>
            </a:r>
            <a:r>
              <a:rPr lang="el-GR" sz="2100" dirty="0"/>
              <a:t>ανώτερης </a:t>
            </a:r>
            <a:r>
              <a:rPr lang="el-GR" sz="2100" dirty="0" smtClean="0"/>
              <a:t>αγοραστικής δύναμης </a:t>
            </a:r>
            <a:r>
              <a:rPr lang="el-GR" sz="2100" dirty="0"/>
              <a:t>επισκέπτες</a:t>
            </a:r>
            <a:endParaRPr lang="en-GB" sz="21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/>
              <a:t>Πολίτες</a:t>
            </a:r>
            <a:endParaRPr lang="en-GB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l-GR" sz="2100" dirty="0"/>
              <a:t>Γίνονται πρωταγωνιστές </a:t>
            </a:r>
            <a:r>
              <a:rPr lang="el-GR" sz="2100" dirty="0" smtClean="0"/>
              <a:t>των εξελίξεων</a:t>
            </a:r>
            <a:endParaRPr lang="el-GR" sz="2100" dirty="0"/>
          </a:p>
          <a:p>
            <a:r>
              <a:rPr lang="el-GR" sz="2100" dirty="0" smtClean="0"/>
              <a:t>Ακούγονται </a:t>
            </a:r>
            <a:r>
              <a:rPr lang="el-GR" sz="2100" dirty="0"/>
              <a:t>οι ανάγκες τους</a:t>
            </a:r>
          </a:p>
          <a:p>
            <a:r>
              <a:rPr lang="el-GR" sz="2100" dirty="0" smtClean="0"/>
              <a:t>Λαμβάνονται </a:t>
            </a:r>
            <a:r>
              <a:rPr lang="el-GR" sz="2100" dirty="0"/>
              <a:t>υπόψη οι επιθυμίες τους</a:t>
            </a:r>
          </a:p>
          <a:p>
            <a:r>
              <a:rPr lang="el-GR" sz="2100" dirty="0" smtClean="0"/>
              <a:t>Αποκτούν </a:t>
            </a:r>
            <a:r>
              <a:rPr lang="el-GR" sz="2100" dirty="0"/>
              <a:t>ένα πιο </a:t>
            </a:r>
            <a:r>
              <a:rPr lang="el-GR" sz="2100" dirty="0" smtClean="0"/>
              <a:t>υγιές &amp; ευχάριστο περιβάλλον </a:t>
            </a:r>
            <a:r>
              <a:rPr lang="el-GR" sz="2100" dirty="0"/>
              <a:t>ζωής και εργασίας</a:t>
            </a:r>
          </a:p>
          <a:p>
            <a:r>
              <a:rPr lang="el-GR" sz="2100" dirty="0" smtClean="0"/>
              <a:t>Φροντίζουν </a:t>
            </a:r>
            <a:r>
              <a:rPr lang="el-GR" sz="2100" dirty="0"/>
              <a:t>τους ηλικιωμένους </a:t>
            </a:r>
            <a:r>
              <a:rPr lang="el-GR" sz="2100" dirty="0" smtClean="0"/>
              <a:t>&amp; ανάπηρους </a:t>
            </a:r>
            <a:r>
              <a:rPr lang="el-GR" sz="2100" dirty="0"/>
              <a:t>συμπολίτες τους</a:t>
            </a:r>
          </a:p>
          <a:p>
            <a:r>
              <a:rPr lang="el-GR" sz="2100" dirty="0" smtClean="0"/>
              <a:t>Αφήνουν </a:t>
            </a:r>
            <a:r>
              <a:rPr lang="el-GR" sz="2100" dirty="0"/>
              <a:t>στα </a:t>
            </a:r>
            <a:r>
              <a:rPr lang="el-GR" sz="2100" dirty="0" smtClean="0"/>
              <a:t>παιδιά τους </a:t>
            </a:r>
            <a:r>
              <a:rPr lang="el-GR" sz="2100" dirty="0"/>
              <a:t>έναν </a:t>
            </a:r>
            <a:r>
              <a:rPr lang="el-GR" sz="2100" dirty="0" smtClean="0"/>
              <a:t>καλύτερο κόσμο</a:t>
            </a:r>
            <a:endParaRPr lang="en-GB" sz="21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1</a:t>
            </a:r>
            <a:r>
              <a:rPr lang="el-GR" baseline="30000" smtClean="0"/>
              <a:t>η</a:t>
            </a:r>
            <a:r>
              <a:rPr lang="el-GR" smtClean="0"/>
              <a:t> ΔΙΑΒΟΥΛΕΥΣΗ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942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424</TotalTime>
  <Words>918</Words>
  <Application>Microsoft Office PowerPoint</Application>
  <PresentationFormat>Προσαρμογή</PresentationFormat>
  <Paragraphs>130</Paragraphs>
  <Slides>20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Office Theme</vt:lpstr>
      <vt:lpstr>Σχέδιο Βιώσιμης Αστικής Κινητικότητας (Σ.Β.Α.Κ.)  Δήμου Καλαμάτας</vt:lpstr>
      <vt:lpstr>Τι είναι το ΣΒΑΚ</vt:lpstr>
      <vt:lpstr>Σκοπός του ΣΒΑΚ</vt:lpstr>
      <vt:lpstr>Γιατί ΣΒΑΚ?</vt:lpstr>
      <vt:lpstr>Γενικοί Στόχοι ΣΒΑΚ</vt:lpstr>
      <vt:lpstr>Ειδικοί Στόχοι ΣΒΑΚ</vt:lpstr>
      <vt:lpstr>Ειδικοί Στόχοι ΣΒΑΚ</vt:lpstr>
      <vt:lpstr>Οφέλη του καθενός από το ΣΒΑΚ</vt:lpstr>
      <vt:lpstr>Οφέλη του καθενός από το ΣΒΑΚ</vt:lpstr>
      <vt:lpstr>Διαφορές του ΣΒΑΚ από την παραδοσιακή προσέγγιση</vt:lpstr>
      <vt:lpstr>Παρουσίαση του PowerPoint</vt:lpstr>
      <vt:lpstr>Διαδικασία ΣΒΑΚ</vt:lpstr>
      <vt:lpstr>Συνεργασίες στο πλαίσιο ΣΒΑΚ</vt:lpstr>
      <vt:lpstr>Στόχος του ΣΒΑΚ</vt:lpstr>
      <vt:lpstr>Αναμενόμενα οφέλη του ΣΒΑΚ</vt:lpstr>
      <vt:lpstr>Βήματα του ΣΒΑΚ</vt:lpstr>
      <vt:lpstr>Εκπόνηση ΣΒΑΚ  Δ.Καλαμάτας</vt:lpstr>
      <vt:lpstr>Παρουσίαση του PowerPoint</vt:lpstr>
      <vt:lpstr>Χρονοδιάγραμμα</vt:lpstr>
      <vt:lpstr>svak.kalamata.gr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Stelios Efstathiadis</dc:creator>
  <cp:lastModifiedBy>Κοντοθανάσης Κωνσταντίνος</cp:lastModifiedBy>
  <cp:revision>33</cp:revision>
  <dcterms:created xsi:type="dcterms:W3CDTF">2018-10-01T16:50:06Z</dcterms:created>
  <dcterms:modified xsi:type="dcterms:W3CDTF">2019-12-11T10:29:21Z</dcterms:modified>
</cp:coreProperties>
</file>