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59" r:id="rId3"/>
    <p:sldId id="257" r:id="rId4"/>
    <p:sldId id="261" r:id="rId5"/>
    <p:sldId id="262" r:id="rId6"/>
    <p:sldId id="272" r:id="rId7"/>
    <p:sldId id="271" r:id="rId8"/>
    <p:sldId id="263" r:id="rId9"/>
    <p:sldId id="269" r:id="rId10"/>
    <p:sldId id="264" r:id="rId11"/>
    <p:sldId id="265" r:id="rId12"/>
    <p:sldId id="266" r:id="rId13"/>
    <p:sldId id="268" r:id="rId14"/>
    <p:sldId id="274" r:id="rId15"/>
    <p:sldId id="267"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100" d="100"/>
          <a:sy n="100" d="100"/>
        </p:scale>
        <p:origin x="-300"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E9EEFC-F87A-436F-89AE-9608A6864B79}" type="datetimeFigureOut">
              <a:rPr lang="el-GR" smtClean="0"/>
              <a:pPr/>
              <a:t>11/12/2019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FA7B2-A136-4816-9F07-29B362983655}" type="slidenum">
              <a:rPr lang="el-GR" smtClean="0"/>
              <a:pPr/>
              <a:t>‹#›</a:t>
            </a:fld>
            <a:endParaRPr lang="el-GR"/>
          </a:p>
        </p:txBody>
      </p:sp>
    </p:spTree>
    <p:extLst>
      <p:ext uri="{BB962C8B-B14F-4D97-AF65-F5344CB8AC3E}">
        <p14:creationId xmlns:p14="http://schemas.microsoft.com/office/powerpoint/2010/main" val="231782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26FA7B2-A136-4816-9F07-29B362983655}"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26FA7B2-A136-4816-9F07-29B362983655}"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11/12/2019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928662" y="500042"/>
            <a:ext cx="7143800" cy="271464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1142976" y="3214686"/>
            <a:ext cx="6786610" cy="307183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rmAutofit fontScale="90000"/>
          </a:bodyPr>
          <a:lstStyle/>
          <a:p>
            <a:r>
              <a:rPr lang="el-GR" dirty="0" smtClean="0"/>
              <a:t>Βιώσιμη Κινητικότητα </a:t>
            </a:r>
            <a:endParaRPr lang="el-GR" dirty="0"/>
          </a:p>
        </p:txBody>
      </p:sp>
      <p:sp>
        <p:nvSpPr>
          <p:cNvPr id="3" name="2 - Θέση περιεχομένου"/>
          <p:cNvSpPr>
            <a:spLocks noGrp="1"/>
          </p:cNvSpPr>
          <p:nvPr>
            <p:ph idx="1"/>
          </p:nvPr>
        </p:nvSpPr>
        <p:spPr>
          <a:xfrm>
            <a:off x="457200" y="1142984"/>
            <a:ext cx="8229600" cy="5357850"/>
          </a:xfrm>
        </p:spPr>
        <p:txBody>
          <a:bodyPr>
            <a:normAutofit fontScale="62500" lnSpcReduction="20000"/>
          </a:bodyPr>
          <a:lstStyle/>
          <a:p>
            <a:pPr>
              <a:buNone/>
            </a:pPr>
            <a:r>
              <a:rPr lang="el-GR" b="1" u="sng" dirty="0" smtClean="0">
                <a:solidFill>
                  <a:srgbClr val="FF0000"/>
                </a:solidFill>
              </a:rPr>
              <a:t>Κινητήριος μοχλός για:</a:t>
            </a:r>
          </a:p>
          <a:p>
            <a:r>
              <a:rPr lang="el-GR" dirty="0" smtClean="0"/>
              <a:t>Βιώσιμη αστική ανάπτυξη</a:t>
            </a:r>
          </a:p>
          <a:p>
            <a:r>
              <a:rPr lang="el-GR" dirty="0" smtClean="0"/>
              <a:t>Άνθηση οικονομίας</a:t>
            </a:r>
          </a:p>
          <a:p>
            <a:r>
              <a:rPr lang="el-GR" dirty="0" smtClean="0"/>
              <a:t>Ανάκαμψη γειτονιών που είναι μη εύκολα προσπελάσιμες</a:t>
            </a:r>
            <a:br>
              <a:rPr lang="el-GR" dirty="0" smtClean="0"/>
            </a:br>
            <a:endParaRPr lang="el-GR" dirty="0" smtClean="0"/>
          </a:p>
          <a:p>
            <a:pPr>
              <a:buNone/>
            </a:pPr>
            <a:r>
              <a:rPr lang="el-GR" b="1" u="sng" dirty="0" smtClean="0">
                <a:solidFill>
                  <a:srgbClr val="FF0000"/>
                </a:solidFill>
              </a:rPr>
              <a:t>Οδηγεί και στηρίζει</a:t>
            </a:r>
            <a:r>
              <a:rPr lang="el-GR" b="1" dirty="0" smtClean="0">
                <a:solidFill>
                  <a:srgbClr val="FF0000"/>
                </a:solidFill>
              </a:rPr>
              <a:t> </a:t>
            </a:r>
            <a:r>
              <a:rPr lang="el-GR" dirty="0" smtClean="0"/>
              <a:t>την αστική αναγέννηση και αναζωογόνηση κέντρου πόλεων </a:t>
            </a:r>
            <a:br>
              <a:rPr lang="el-GR" dirty="0" smtClean="0"/>
            </a:br>
            <a:endParaRPr lang="el-GR" dirty="0" smtClean="0"/>
          </a:p>
          <a:p>
            <a:pPr>
              <a:buNone/>
            </a:pPr>
            <a:r>
              <a:rPr lang="el-GR" b="1" u="sng" dirty="0" smtClean="0">
                <a:solidFill>
                  <a:srgbClr val="FF0000"/>
                </a:solidFill>
              </a:rPr>
              <a:t>Συνδέεται με την:</a:t>
            </a:r>
          </a:p>
          <a:p>
            <a:r>
              <a:rPr lang="el-GR" dirty="0" smtClean="0"/>
              <a:t>ζωή στην πόλη</a:t>
            </a:r>
          </a:p>
          <a:p>
            <a:r>
              <a:rPr lang="el-GR" dirty="0" smtClean="0"/>
              <a:t>ζωή έξω από την πόλη (περιαστικός χώρος) και την ευρύτερη περιοχή</a:t>
            </a:r>
          </a:p>
          <a:p>
            <a:r>
              <a:rPr lang="el-GR" dirty="0" smtClean="0"/>
              <a:t>Προσέλκυση επισκεπτών</a:t>
            </a:r>
          </a:p>
          <a:p>
            <a:r>
              <a:rPr lang="el-GR" dirty="0" smtClean="0"/>
              <a:t>Εγκατάσταση επιχειρήσεων</a:t>
            </a:r>
          </a:p>
          <a:p>
            <a:r>
              <a:rPr lang="el-GR" dirty="0" smtClean="0"/>
              <a:t>Ανάπτυξη οικονομικής δραστηριότητας</a:t>
            </a:r>
          </a:p>
          <a:p>
            <a:r>
              <a:rPr lang="el-GR" dirty="0" smtClean="0"/>
              <a:t>Βελτίωση του μικροκλίματος</a:t>
            </a:r>
          </a:p>
          <a:p>
            <a:r>
              <a:rPr lang="el-GR" dirty="0" smtClean="0"/>
              <a:t>Καθημερινή ζωή των πολιτών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Autofit/>
          </a:bodyPr>
          <a:lstStyle/>
          <a:p>
            <a:r>
              <a:rPr lang="el-GR" sz="3200" b="1" dirty="0" smtClean="0">
                <a:solidFill>
                  <a:srgbClr val="FF0000"/>
                </a:solidFill>
              </a:rPr>
              <a:t>ΣΒΑΚ: </a:t>
            </a:r>
            <a:r>
              <a:rPr lang="el-GR" sz="3200" b="1" dirty="0" smtClean="0"/>
              <a:t>Σχέδιο Βιώσιμης Αστικής Μετακίνησης</a:t>
            </a:r>
            <a:endParaRPr lang="el-GR" sz="3200" b="1" dirty="0"/>
          </a:p>
        </p:txBody>
      </p:sp>
      <p:sp>
        <p:nvSpPr>
          <p:cNvPr id="3" name="2 - Θέση περιεχομένου"/>
          <p:cNvSpPr>
            <a:spLocks noGrp="1"/>
          </p:cNvSpPr>
          <p:nvPr>
            <p:ph idx="1"/>
          </p:nvPr>
        </p:nvSpPr>
        <p:spPr>
          <a:xfrm>
            <a:off x="457200" y="1428736"/>
            <a:ext cx="8229600" cy="4929222"/>
          </a:xfrm>
        </p:spPr>
        <p:txBody>
          <a:bodyPr/>
          <a:lstStyle/>
          <a:p>
            <a:pPr>
              <a:buNone/>
            </a:pPr>
            <a:r>
              <a:rPr lang="el-GR" dirty="0" smtClean="0"/>
              <a:t>Πρωτοπόρος, καινοτόμος και ανθρωποκεντρικός σχεδιασμός</a:t>
            </a:r>
            <a:br>
              <a:rPr lang="el-GR" dirty="0" smtClean="0"/>
            </a:br>
            <a:endParaRPr lang="el-GR" dirty="0" smtClean="0"/>
          </a:p>
          <a:p>
            <a:pPr>
              <a:buNone/>
            </a:pPr>
            <a:r>
              <a:rPr lang="el-GR" u="sng" dirty="0" smtClean="0"/>
              <a:t>Έμφαση:</a:t>
            </a:r>
          </a:p>
          <a:p>
            <a:r>
              <a:rPr lang="el-GR" dirty="0" smtClean="0"/>
              <a:t>στον άνθρωπο</a:t>
            </a:r>
          </a:p>
          <a:p>
            <a:r>
              <a:rPr lang="el-GR" dirty="0" smtClean="0"/>
              <a:t>στην ποιότητα ζωής</a:t>
            </a:r>
          </a:p>
          <a:p>
            <a:r>
              <a:rPr lang="el-GR" dirty="0" smtClean="0"/>
              <a:t>στην προσβασιμότητα</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42852"/>
            <a:ext cx="8229600" cy="5929354"/>
          </a:xfrm>
        </p:spPr>
        <p:txBody>
          <a:bodyPr>
            <a:normAutofit fontScale="92500" lnSpcReduction="20000"/>
          </a:bodyPr>
          <a:lstStyle/>
          <a:p>
            <a:pPr algn="ctr">
              <a:buNone/>
            </a:pPr>
            <a:r>
              <a:rPr lang="el-GR" sz="3500" b="1" dirty="0" smtClean="0">
                <a:solidFill>
                  <a:srgbClr val="C00000"/>
                </a:solidFill>
              </a:rPr>
              <a:t>Συμμετοχικές διαδικασίες σχεδιασμού:</a:t>
            </a:r>
            <a:r>
              <a:rPr lang="el-GR" b="1" dirty="0" smtClean="0">
                <a:solidFill>
                  <a:srgbClr val="C00000"/>
                </a:solidFill>
              </a:rPr>
              <a:t/>
            </a:r>
            <a:br>
              <a:rPr lang="el-GR" b="1" dirty="0" smtClean="0">
                <a:solidFill>
                  <a:srgbClr val="C00000"/>
                </a:solidFill>
              </a:rPr>
            </a:br>
            <a:endParaRPr lang="el-GR" b="1" dirty="0" smtClean="0">
              <a:solidFill>
                <a:srgbClr val="C00000"/>
              </a:solidFill>
            </a:endParaRPr>
          </a:p>
          <a:p>
            <a:r>
              <a:rPr lang="el-GR" dirty="0" smtClean="0"/>
              <a:t>Εμπλοκή φορέων της πόλης</a:t>
            </a:r>
          </a:p>
          <a:p>
            <a:r>
              <a:rPr lang="el-GR" dirty="0" smtClean="0"/>
              <a:t>Η αποδοχή και συμμετοχή της τοπικής κοινωνίας έχει ουσιαστική σημασία για την επίτευξη των στόχων της βιώσιμης κινητικότητας</a:t>
            </a:r>
          </a:p>
          <a:p>
            <a:r>
              <a:rPr lang="el-GR" dirty="0" smtClean="0"/>
              <a:t>Μια συμμετοχική πορεία που θα οδηγήσει σε: </a:t>
            </a:r>
          </a:p>
          <a:p>
            <a:pPr>
              <a:buFont typeface="Calibri" pitchFamily="34" charset="0"/>
              <a:buChar char="₋"/>
            </a:pPr>
            <a:r>
              <a:rPr lang="el-GR" dirty="0" smtClean="0"/>
              <a:t>πόλεις χωρίς εμπόδια, χωρίς ρύπους, χωρίς ατυχήματα στους δρόμους</a:t>
            </a:r>
          </a:p>
          <a:p>
            <a:pPr>
              <a:buFont typeface="Calibri" pitchFamily="34" charset="0"/>
              <a:buChar char="₋"/>
            </a:pPr>
            <a:r>
              <a:rPr lang="el-GR" dirty="0" smtClean="0"/>
              <a:t>πόλεις προσβάσιμες σε όλους</a:t>
            </a:r>
          </a:p>
          <a:p>
            <a:pPr>
              <a:buFont typeface="Calibri" pitchFamily="34" charset="0"/>
              <a:buChar char="₋"/>
            </a:pPr>
            <a:r>
              <a:rPr lang="el-GR" dirty="0" smtClean="0"/>
              <a:t>πόλεις φιλικές για κάθε κάτοικο και κάθε επισκέπτη</a:t>
            </a:r>
          </a:p>
          <a:p>
            <a:pPr>
              <a:buFont typeface="Calibri" pitchFamily="34" charset="0"/>
              <a:buChar char="₋"/>
            </a:pPr>
            <a:r>
              <a:rPr lang="el-GR" dirty="0" smtClean="0"/>
              <a:t>πόλεις που θα υπηρετούν την βιώσιμη ανάπτυξη, την αειφορία, τον ίδιο τον άνθρωπο</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6072230"/>
          </a:xfrm>
        </p:spPr>
        <p:txBody>
          <a:bodyPr>
            <a:normAutofit fontScale="85000" lnSpcReduction="10000"/>
          </a:bodyPr>
          <a:lstStyle/>
          <a:p>
            <a:pPr>
              <a:buNone/>
            </a:pPr>
            <a:r>
              <a:rPr lang="el-GR" sz="3300" b="1" u="sng" dirty="0" smtClean="0"/>
              <a:t>Πόλεις με:</a:t>
            </a:r>
            <a:br>
              <a:rPr lang="el-GR" sz="3300" b="1" u="sng" dirty="0" smtClean="0"/>
            </a:br>
            <a:endParaRPr lang="el-GR" sz="3300" b="1" u="sng" dirty="0" smtClean="0"/>
          </a:p>
          <a:p>
            <a:r>
              <a:rPr lang="el-GR" dirty="0" smtClean="0"/>
              <a:t>Ορθολογική διαχείριση κυκλοφορίας και στάθμευσης</a:t>
            </a:r>
          </a:p>
          <a:p>
            <a:r>
              <a:rPr lang="el-GR" dirty="0" smtClean="0"/>
              <a:t>Προωθήσεις και βελτίωση των μέσων μαζικής μεταφοράς</a:t>
            </a:r>
          </a:p>
          <a:p>
            <a:r>
              <a:rPr lang="el-GR" dirty="0" smtClean="0"/>
              <a:t>Ενθάρρυνση συνδυασμένων μεταφορών</a:t>
            </a:r>
          </a:p>
          <a:p>
            <a:r>
              <a:rPr lang="el-GR" dirty="0" smtClean="0"/>
              <a:t>Ανακατανομή του οδικού χώρου υπέρ τρόπων μετακίνησης ή οχημάτων φιλικότερων στο περιβάλλον</a:t>
            </a:r>
          </a:p>
          <a:p>
            <a:r>
              <a:rPr lang="el-GR" dirty="0" smtClean="0"/>
              <a:t>Έξυπνα διαχειριστικά μέτρα / κοινόχρηστα σχήματα</a:t>
            </a:r>
          </a:p>
          <a:p>
            <a:r>
              <a:rPr lang="el-GR" dirty="0" smtClean="0"/>
              <a:t>Σχέδια μετακινήσεων για σχολεία και επιχειρήσεις</a:t>
            </a:r>
          </a:p>
          <a:p>
            <a:r>
              <a:rPr lang="el-GR" dirty="0" smtClean="0"/>
              <a:t>Δημιουργία δικτύων ποδηλατοδρόμων και πεζοδρόμων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42918"/>
            <a:ext cx="8229600" cy="5483245"/>
          </a:xfrm>
        </p:spPr>
        <p:txBody>
          <a:bodyPr>
            <a:normAutofit fontScale="92500" lnSpcReduction="20000"/>
          </a:bodyPr>
          <a:lstStyle/>
          <a:p>
            <a:r>
              <a:rPr lang="el-GR" dirty="0" smtClean="0"/>
              <a:t>Οι </a:t>
            </a:r>
            <a:r>
              <a:rPr lang="el-GR" dirty="0"/>
              <a:t>πόλεις που προωθούν το περπάτημα και το ποδήλατο έναντι της μετακίνησης με τα Ι.Χ. αυτοκίνητα  είναι αναμφίβολα πιο ελκυστικές, έχουν  λιγότερη συμφόρηση και προσφέρουν υψηλότερη ποιότητα ζωής στους κατοίκους τους.</a:t>
            </a:r>
          </a:p>
          <a:p>
            <a:endParaRPr lang="el-GR" dirty="0"/>
          </a:p>
          <a:p>
            <a:r>
              <a:rPr lang="el-GR" dirty="0"/>
              <a:t>Όσον αφορά τα οφέλη ως προς την υγεία των πολιτών, οι σχετικές  μελέτες δείχνουν ότι οι ποδηλάτες ζουν κατά μέσο όρο δύο χρόνια περισσότερο από ό, τι οι μη ποδηλάτες και καταγράφουν 15% λιγότερες ημέρες ασθένειας ετησίως, ενώ 25 λεπτά βιαστικού περπατήματος την ημέρα αυξάνουν έως και επτά χρόνια τον μέσο όρο ζωής!</a:t>
            </a:r>
          </a:p>
          <a:p>
            <a:endParaRPr lang="el-GR" dirty="0"/>
          </a:p>
          <a:p>
            <a:endParaRPr lang="el-GR" dirty="0"/>
          </a:p>
        </p:txBody>
      </p:sp>
    </p:spTree>
    <p:extLst>
      <p:ext uri="{BB962C8B-B14F-4D97-AF65-F5344CB8AC3E}">
        <p14:creationId xmlns:p14="http://schemas.microsoft.com/office/powerpoint/2010/main" val="298652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lstStyle/>
          <a:p>
            <a:endParaRPr lang="el-GR" dirty="0" smtClean="0"/>
          </a:p>
          <a:p>
            <a:r>
              <a:rPr lang="el-GR" dirty="0" smtClean="0"/>
              <a:t>Ευαισθητοποίηση, ενημέρωση των δημοτών</a:t>
            </a:r>
            <a:br>
              <a:rPr lang="el-GR" dirty="0" smtClean="0"/>
            </a:br>
            <a:endParaRPr lang="el-GR" dirty="0" smtClean="0"/>
          </a:p>
          <a:p>
            <a:r>
              <a:rPr lang="el-GR" dirty="0" smtClean="0"/>
              <a:t>Ενημέρωση των παιδιών, τους πολίτες του μέλλοντος</a:t>
            </a:r>
            <a:br>
              <a:rPr lang="el-GR" dirty="0" smtClean="0"/>
            </a:br>
            <a:endParaRPr lang="el-GR" dirty="0" smtClean="0"/>
          </a:p>
          <a:p>
            <a:r>
              <a:rPr lang="el-GR" dirty="0" smtClean="0"/>
              <a:t>Στα σχολεία μας θα πρέπει να διδάσκεται η βιώσιμη κινητικότητα ως μάθημα/ παιχνίδι/ έκθεση/ διαγωνισμός</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Έλλειψη"/>
          <p:cNvSpPr/>
          <p:nvPr/>
        </p:nvSpPr>
        <p:spPr>
          <a:xfrm>
            <a:off x="642910" y="1071546"/>
            <a:ext cx="7572428" cy="4786346"/>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accent3">
                    <a:lumMod val="50000"/>
                  </a:schemeClr>
                </a:solidFill>
                <a:latin typeface="Bookman Old Style" pitchFamily="18" charset="0"/>
              </a:rPr>
              <a:t>Οι όμορφες πόλεις βιώσιμα κινούνται </a:t>
            </a:r>
            <a:endParaRPr lang="el-GR" sz="2800" b="1" dirty="0">
              <a:solidFill>
                <a:schemeClr val="accent3">
                  <a:lumMod val="50000"/>
                </a:schemeClr>
              </a:solidFill>
              <a:latin typeface="Bookman Old Style" pitchFamily="18" charset="0"/>
            </a:endParaRPr>
          </a:p>
        </p:txBody>
      </p:sp>
      <p:pic>
        <p:nvPicPr>
          <p:cNvPr id="6" name="5 - Εικόνα" descr="15 EMW Moped Electric.jpg"/>
          <p:cNvPicPr>
            <a:picLocks noChangeAspect="1"/>
          </p:cNvPicPr>
          <p:nvPr/>
        </p:nvPicPr>
        <p:blipFill>
          <a:blip r:embed="rId2"/>
          <a:stretch>
            <a:fillRect/>
          </a:stretch>
        </p:blipFill>
        <p:spPr>
          <a:xfrm rot="1140829">
            <a:off x="6736921" y="374472"/>
            <a:ext cx="1637050" cy="1284945"/>
          </a:xfrm>
          <a:prstGeom prst="rect">
            <a:avLst/>
          </a:prstGeom>
        </p:spPr>
      </p:pic>
      <p:pic>
        <p:nvPicPr>
          <p:cNvPr id="7" name="6 - Εικόνα" descr="18 EMW E-Car.jpg"/>
          <p:cNvPicPr>
            <a:picLocks noChangeAspect="1"/>
          </p:cNvPicPr>
          <p:nvPr/>
        </p:nvPicPr>
        <p:blipFill>
          <a:blip r:embed="rId3"/>
          <a:stretch>
            <a:fillRect/>
          </a:stretch>
        </p:blipFill>
        <p:spPr>
          <a:xfrm>
            <a:off x="214282" y="5357826"/>
            <a:ext cx="1800208" cy="1285884"/>
          </a:xfrm>
          <a:prstGeom prst="rect">
            <a:avLst/>
          </a:prstGeom>
        </p:spPr>
      </p:pic>
      <p:pic>
        <p:nvPicPr>
          <p:cNvPr id="8" name="7 - Εικόνα" descr="11 EMW Cyclist Male Connected.jpg"/>
          <p:cNvPicPr>
            <a:picLocks noChangeAspect="1"/>
          </p:cNvPicPr>
          <p:nvPr/>
        </p:nvPicPr>
        <p:blipFill>
          <a:blip r:embed="rId4"/>
          <a:stretch>
            <a:fillRect/>
          </a:stretch>
        </p:blipFill>
        <p:spPr>
          <a:xfrm rot="20688255">
            <a:off x="395424" y="431638"/>
            <a:ext cx="1716702" cy="1235196"/>
          </a:xfrm>
          <a:prstGeom prst="rect">
            <a:avLst/>
          </a:prstGeom>
        </p:spPr>
      </p:pic>
      <p:pic>
        <p:nvPicPr>
          <p:cNvPr id="9" name="8 - Εικόνα" descr="01 EMW Smart Pedestrian Female.png"/>
          <p:cNvPicPr>
            <a:picLocks noChangeAspect="1"/>
          </p:cNvPicPr>
          <p:nvPr/>
        </p:nvPicPr>
        <p:blipFill>
          <a:blip r:embed="rId5" cstate="print"/>
          <a:stretch>
            <a:fillRect/>
          </a:stretch>
        </p:blipFill>
        <p:spPr>
          <a:xfrm>
            <a:off x="7286644" y="5143512"/>
            <a:ext cx="1500198" cy="1571636"/>
          </a:xfrm>
          <a:prstGeom prst="rect">
            <a:avLst/>
          </a:prstGeom>
        </p:spPr>
      </p:pic>
      <p:sp>
        <p:nvSpPr>
          <p:cNvPr id="10" name="9 - TextBox"/>
          <p:cNvSpPr txBox="1"/>
          <p:nvPr/>
        </p:nvSpPr>
        <p:spPr>
          <a:xfrm>
            <a:off x="2000232" y="142852"/>
            <a:ext cx="5429288" cy="523220"/>
          </a:xfrm>
          <a:prstGeom prst="rect">
            <a:avLst/>
          </a:prstGeom>
          <a:noFill/>
        </p:spPr>
        <p:txBody>
          <a:bodyPr wrap="square" rtlCol="0">
            <a:spAutoFit/>
          </a:bodyPr>
          <a:lstStyle/>
          <a:p>
            <a:r>
              <a:rPr lang="el-GR" sz="2800" b="1" dirty="0" smtClean="0">
                <a:solidFill>
                  <a:schemeClr val="accent3">
                    <a:lumMod val="50000"/>
                  </a:schemeClr>
                </a:solidFill>
                <a:latin typeface="Bookman Old Style" pitchFamily="18" charset="0"/>
              </a:rPr>
              <a:t>ΒΙΩΣΙΜΗ ΚΙΝΗΤΙΚΟΤΗΤΑ</a:t>
            </a:r>
            <a:endParaRPr lang="el-GR" sz="2800" b="1" dirty="0">
              <a:solidFill>
                <a:schemeClr val="accent3">
                  <a:lumMod val="50000"/>
                </a:schemeClr>
              </a:solidFill>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313" y="214290"/>
            <a:ext cx="8786812" cy="642942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857916"/>
          </a:xfrm>
        </p:spPr>
        <p:txBody>
          <a:bodyPr/>
          <a:lstStyle/>
          <a:p>
            <a:pPr algn="ctr">
              <a:buNone/>
            </a:pPr>
            <a:r>
              <a:rPr lang="el-GR" u="sng" dirty="0" smtClean="0">
                <a:latin typeface="Tahoma" pitchFamily="34" charset="0"/>
                <a:ea typeface="Tahoma" pitchFamily="34" charset="0"/>
                <a:cs typeface="Tahoma" pitchFamily="34" charset="0"/>
              </a:rPr>
              <a:t>Βιώσιμη Κινητικότητα:</a:t>
            </a:r>
          </a:p>
          <a:p>
            <a:pPr algn="ctr">
              <a:buNone/>
            </a:pPr>
            <a:r>
              <a:rPr lang="el-GR" sz="2000" dirty="0" smtClean="0">
                <a:latin typeface="Tahoma" pitchFamily="34" charset="0"/>
                <a:ea typeface="Tahoma" pitchFamily="34" charset="0"/>
                <a:cs typeface="Tahoma" pitchFamily="34" charset="0"/>
              </a:rPr>
              <a:t>Είναι κάθε μορφή ανθρώπινης κινητικότητας που ανταποκρίνεται στις διάφορες φυσικές και κοινωνικές προκλήσεις με τον λιγότερο ρυπογόνο τρόπο.</a:t>
            </a:r>
          </a:p>
          <a:p>
            <a:pPr algn="ctr">
              <a:buNone/>
            </a:pPr>
            <a:endParaRPr lang="el-GR" sz="2000" dirty="0" smtClean="0">
              <a:latin typeface="Tahoma" pitchFamily="34" charset="0"/>
              <a:ea typeface="Tahoma" pitchFamily="34" charset="0"/>
              <a:cs typeface="Tahoma" pitchFamily="34" charset="0"/>
            </a:endParaRPr>
          </a:p>
          <a:p>
            <a:pPr algn="ctr">
              <a:buNone/>
            </a:pPr>
            <a:endParaRPr lang="el-GR" sz="2800" u="sng" dirty="0" smtClean="0">
              <a:latin typeface="Tahoma" pitchFamily="34" charset="0"/>
              <a:ea typeface="Tahoma" pitchFamily="34" charset="0"/>
              <a:cs typeface="Tahoma" pitchFamily="34" charset="0"/>
            </a:endParaRPr>
          </a:p>
          <a:p>
            <a:pPr algn="ctr">
              <a:buNone/>
            </a:pPr>
            <a:r>
              <a:rPr lang="el-GR" sz="2800" b="1" u="sng" dirty="0" smtClean="0">
                <a:solidFill>
                  <a:srgbClr val="FF0000"/>
                </a:solidFill>
                <a:latin typeface="Tahoma" pitchFamily="34" charset="0"/>
                <a:ea typeface="Tahoma" pitchFamily="34" charset="0"/>
                <a:cs typeface="Tahoma" pitchFamily="34" charset="0"/>
              </a:rPr>
              <a:t>Στόχοι:</a:t>
            </a:r>
          </a:p>
          <a:p>
            <a:pPr algn="ctr"/>
            <a:r>
              <a:rPr lang="el-GR" sz="2000" dirty="0" smtClean="0">
                <a:latin typeface="Tahoma" pitchFamily="34" charset="0"/>
                <a:ea typeface="Tahoma" pitchFamily="34" charset="0"/>
                <a:cs typeface="Tahoma" pitchFamily="34" charset="0"/>
              </a:rPr>
              <a:t>Αντιμετώπιση κλιματικής αλλαγής</a:t>
            </a:r>
          </a:p>
          <a:p>
            <a:pPr algn="ctr"/>
            <a:r>
              <a:rPr lang="el-GR" sz="2000" dirty="0" smtClean="0">
                <a:latin typeface="Tahoma" pitchFamily="34" charset="0"/>
                <a:ea typeface="Tahoma" pitchFamily="34" charset="0"/>
                <a:cs typeface="Tahoma" pitchFamily="34" charset="0"/>
              </a:rPr>
              <a:t>Μείωση αερίων εκπομπών</a:t>
            </a:r>
          </a:p>
          <a:p>
            <a:pPr algn="ctr"/>
            <a:r>
              <a:rPr lang="el-GR" sz="2000" dirty="0" smtClean="0">
                <a:latin typeface="Tahoma" pitchFamily="34" charset="0"/>
                <a:ea typeface="Tahoma" pitchFamily="34" charset="0"/>
                <a:cs typeface="Tahoma" pitchFamily="34" charset="0"/>
              </a:rPr>
              <a:t>Αποδοτικότερη χρήση ενέργειας</a:t>
            </a:r>
          </a:p>
          <a:p>
            <a:pPr algn="ctr"/>
            <a:r>
              <a:rPr lang="el-GR" sz="2000" dirty="0" smtClean="0">
                <a:latin typeface="Tahoma" pitchFamily="34" charset="0"/>
                <a:ea typeface="Tahoma" pitchFamily="34" charset="0"/>
                <a:cs typeface="Tahoma" pitchFamily="34" charset="0"/>
              </a:rPr>
              <a:t>Πόλεις πιο ανθρώπινες, πόλεις πιο συνεκτικές κοινωνικά</a:t>
            </a:r>
          </a:p>
          <a:p>
            <a:pPr algn="ctr"/>
            <a:r>
              <a:rPr lang="el-GR" sz="2000" dirty="0" smtClean="0">
                <a:latin typeface="Tahoma" pitchFamily="34" charset="0"/>
                <a:ea typeface="Tahoma" pitchFamily="34" charset="0"/>
                <a:cs typeface="Tahoma" pitchFamily="34" charset="0"/>
              </a:rPr>
              <a:t>Πολίτες πιο υπεύθυνους απέναντι στο περιβάλλον</a:t>
            </a:r>
          </a:p>
          <a:p>
            <a:pPr algn="ctr"/>
            <a:r>
              <a:rPr lang="el-GR" sz="2000" dirty="0" smtClean="0">
                <a:latin typeface="Tahoma" pitchFamily="34" charset="0"/>
                <a:ea typeface="Tahoma" pitchFamily="34" charset="0"/>
                <a:cs typeface="Tahoma" pitchFamily="34" charset="0"/>
              </a:rPr>
              <a:t>Προστασία των ευάλωτων ομάδων</a:t>
            </a:r>
          </a:p>
          <a:p>
            <a:pPr algn="ctr">
              <a:buNone/>
            </a:pPr>
            <a:endParaRPr lang="el-GR" sz="2000" dirty="0">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a:bodyPr>
          <a:lstStyle/>
          <a:p>
            <a:pPr algn="ctr">
              <a:buNone/>
            </a:pPr>
            <a:r>
              <a:rPr lang="el-GR" sz="2800" b="1" u="sng" dirty="0" smtClean="0">
                <a:solidFill>
                  <a:srgbClr val="FF0000"/>
                </a:solidFill>
                <a:latin typeface="Tahoma" pitchFamily="34" charset="0"/>
                <a:ea typeface="Tahoma" pitchFamily="34" charset="0"/>
                <a:cs typeface="Tahoma" pitchFamily="34" charset="0"/>
              </a:rPr>
              <a:t>Σκοπός:</a:t>
            </a:r>
          </a:p>
          <a:p>
            <a:pPr algn="ctr">
              <a:buNone/>
            </a:pPr>
            <a:r>
              <a:rPr lang="el-GR" sz="2000" dirty="0" smtClean="0">
                <a:latin typeface="Tahoma" pitchFamily="34" charset="0"/>
                <a:ea typeface="Tahoma" pitchFamily="34" charset="0"/>
                <a:cs typeface="Tahoma" pitchFamily="34" charset="0"/>
              </a:rPr>
              <a:t>	</a:t>
            </a:r>
            <a:r>
              <a:rPr lang="el-GR" sz="2400" dirty="0" smtClean="0">
                <a:latin typeface="Tahoma" pitchFamily="34" charset="0"/>
                <a:ea typeface="Tahoma" pitchFamily="34" charset="0"/>
                <a:cs typeface="Tahoma" pitchFamily="34" charset="0"/>
              </a:rPr>
              <a:t>Να αποκτήσουμε πόλη με λιγότερα αυτοκίνητα, με χαμηλότερες ταχύτητες, με περισσότερη δημόσια συγκοινωνία, με πιο πολύ περπάτημα και ποδήλατο.</a:t>
            </a:r>
            <a:endParaRPr lang="el-GR" sz="2000" dirty="0" smtClean="0">
              <a:latin typeface="Tahoma" pitchFamily="34" charset="0"/>
              <a:ea typeface="Tahoma" pitchFamily="34" charset="0"/>
              <a:cs typeface="Tahoma" pitchFamily="34" charset="0"/>
            </a:endParaRPr>
          </a:p>
          <a:p>
            <a:pPr algn="ctr">
              <a:buNone/>
            </a:pPr>
            <a:endParaRPr lang="el-GR" sz="2000" dirty="0" smtClean="0">
              <a:latin typeface="Tahoma" pitchFamily="34" charset="0"/>
              <a:ea typeface="Tahoma" pitchFamily="34" charset="0"/>
              <a:cs typeface="Tahoma" pitchFamily="34" charset="0"/>
            </a:endParaRPr>
          </a:p>
          <a:p>
            <a:pPr algn="ctr">
              <a:buNone/>
            </a:pPr>
            <a:endParaRPr lang="el-GR" sz="2000" dirty="0" smtClean="0">
              <a:latin typeface="Tahoma" pitchFamily="34" charset="0"/>
              <a:ea typeface="Tahoma" pitchFamily="34" charset="0"/>
              <a:cs typeface="Tahoma" pitchFamily="34" charset="0"/>
            </a:endParaRPr>
          </a:p>
          <a:p>
            <a:r>
              <a:rPr lang="el-GR" sz="2400" dirty="0" smtClean="0">
                <a:latin typeface="Tahoma" pitchFamily="34" charset="0"/>
                <a:ea typeface="Tahoma" pitchFamily="34" charset="0"/>
                <a:cs typeface="Tahoma" pitchFamily="34" charset="0"/>
              </a:rPr>
              <a:t>Σχεδιασμός βιώσιμης αστικής κινητικότητας σημαίνει αλλαγή στην καθημερινότητα και την κουλτούρα των πολιτών</a:t>
            </a:r>
          </a:p>
          <a:p>
            <a:r>
              <a:rPr lang="el-GR" sz="2400" dirty="0" smtClean="0">
                <a:latin typeface="Tahoma" pitchFamily="34" charset="0"/>
                <a:ea typeface="Tahoma" pitchFamily="34" charset="0"/>
                <a:cs typeface="Tahoma" pitchFamily="34" charset="0"/>
              </a:rPr>
              <a:t>Γεφύρωση της απόστασης μεταξύ ελληνικής και ευρωπαϊκής πόλης</a:t>
            </a:r>
            <a:endParaRPr lang="el-GR" sz="2400" dirty="0">
              <a:latin typeface="Tahoma" pitchFamily="34" charset="0"/>
              <a:ea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71514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138 - Θέση περιεχομένου" descr="Βιώσιμη κινητικότητα.jpg"/>
          <p:cNvPicPr>
            <a:picLocks noGrp="1" noChangeAspect="1"/>
          </p:cNvPicPr>
          <p:nvPr>
            <p:ph idx="1"/>
          </p:nvPr>
        </p:nvPicPr>
        <p:blipFill>
          <a:blip r:embed="rId2"/>
          <a:stretch>
            <a:fillRect/>
          </a:stretch>
        </p:blipFill>
        <p:spPr>
          <a:xfrm>
            <a:off x="142844" y="642918"/>
            <a:ext cx="8643998" cy="6000792"/>
          </a:xfrm>
        </p:spPr>
      </p:pic>
      <p:sp>
        <p:nvSpPr>
          <p:cNvPr id="3" name="2 - TextBox"/>
          <p:cNvSpPr txBox="1"/>
          <p:nvPr/>
        </p:nvSpPr>
        <p:spPr>
          <a:xfrm>
            <a:off x="1007071" y="142829"/>
            <a:ext cx="7272808" cy="707886"/>
          </a:xfrm>
          <a:prstGeom prst="rect">
            <a:avLst/>
          </a:prstGeom>
          <a:noFill/>
        </p:spPr>
        <p:txBody>
          <a:bodyPr wrap="square" rtlCol="0">
            <a:spAutoFit/>
          </a:bodyPr>
          <a:lstStyle/>
          <a:p>
            <a:pPr algn="ctr"/>
            <a:r>
              <a:rPr lang="el-GR" sz="2000" b="1" dirty="0" smtClean="0">
                <a:solidFill>
                  <a:schemeClr val="accent1">
                    <a:lumMod val="75000"/>
                  </a:schemeClr>
                </a:solidFill>
                <a:latin typeface="Bookman Old Style" pitchFamily="18" charset="0"/>
              </a:rPr>
              <a:t>Παράγοντες που συνθέτουν την Βιώσιμη Κινητικότητα</a:t>
            </a:r>
            <a:endParaRPr lang="el-GR" sz="2000" b="1" dirty="0">
              <a:solidFill>
                <a:schemeClr val="accent1">
                  <a:lumMod val="75000"/>
                </a:schemeClr>
              </a:solidFill>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rmAutofit fontScale="90000"/>
          </a:bodyPr>
          <a:lstStyle/>
          <a:p>
            <a:r>
              <a:rPr lang="el-GR" b="1" dirty="0" smtClean="0">
                <a:solidFill>
                  <a:srgbClr val="FF0000"/>
                </a:solidFill>
                <a:latin typeface="Tahoma" pitchFamily="34" charset="0"/>
                <a:ea typeface="Tahoma" pitchFamily="34" charset="0"/>
                <a:cs typeface="Tahoma" pitchFamily="34" charset="0"/>
              </a:rPr>
              <a:t>Βασικοί άξονες</a:t>
            </a:r>
            <a:endParaRPr lang="el-GR" b="1" dirty="0">
              <a:solidFill>
                <a:srgbClr val="FF0000"/>
              </a:solidFill>
              <a:latin typeface="Tahoma" pitchFamily="34" charset="0"/>
              <a:ea typeface="Tahoma" pitchFamily="34" charset="0"/>
              <a:cs typeface="Tahoma" pitchFamily="34" charset="0"/>
            </a:endParaRPr>
          </a:p>
        </p:txBody>
      </p:sp>
      <p:sp>
        <p:nvSpPr>
          <p:cNvPr id="3" name="2 - Θέση περιεχομένου"/>
          <p:cNvSpPr>
            <a:spLocks noGrp="1"/>
          </p:cNvSpPr>
          <p:nvPr>
            <p:ph idx="1"/>
          </p:nvPr>
        </p:nvSpPr>
        <p:spPr>
          <a:xfrm>
            <a:off x="457200" y="1142984"/>
            <a:ext cx="8229600" cy="5357850"/>
          </a:xfrm>
        </p:spPr>
        <p:txBody>
          <a:bodyPr>
            <a:normAutofit lnSpcReduction="10000"/>
          </a:bodyPr>
          <a:lstStyle/>
          <a:p>
            <a:r>
              <a:rPr lang="el-GR" dirty="0" smtClean="0"/>
              <a:t>Ενιαίος χωροταξικός, πολεοδομικός και συγκοινωνιακός σχεδιασμός</a:t>
            </a:r>
          </a:p>
          <a:p>
            <a:r>
              <a:rPr lang="el-GR" dirty="0" smtClean="0"/>
              <a:t>Χρήση των μέσων μαζικής μεταφοράς</a:t>
            </a:r>
          </a:p>
          <a:p>
            <a:r>
              <a:rPr lang="el-GR" dirty="0" smtClean="0"/>
              <a:t>Αξιοποίηση της συγκοινωνιακής υποδομής</a:t>
            </a:r>
          </a:p>
          <a:p>
            <a:r>
              <a:rPr lang="el-GR" dirty="0" smtClean="0"/>
              <a:t>Αναπλάσεις του αστικού χώρου, με προώθηση των ήπιων μορφών μετακίνησης</a:t>
            </a:r>
          </a:p>
          <a:p>
            <a:r>
              <a:rPr lang="el-GR" dirty="0" smtClean="0"/>
              <a:t>Αξιοποίηση των νέων τεχνολογιών και μέτρων για το περιβάλλον, την αντιρύπανση, την ενέργεια</a:t>
            </a:r>
          </a:p>
          <a:p>
            <a:r>
              <a:rPr lang="el-GR" dirty="0" smtClean="0"/>
              <a:t>Προστασία των ευάλωτων ομάδων</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lnSpcReduction="10000"/>
          </a:bodyPr>
          <a:lstStyle/>
          <a:p>
            <a:r>
              <a:rPr lang="el-GR" dirty="0" smtClean="0"/>
              <a:t>Δημιουργία διαδρομών βιώσιμης κινητικότητας με επέκταση των πεζοδρομήσεων του κέντρου και ενοποιήσεις τους με γειτονιές, περιοχές φυσικού κάλλους και αρχαιολογικούς χώρους</a:t>
            </a:r>
          </a:p>
          <a:p>
            <a:r>
              <a:rPr lang="el-GR" dirty="0" smtClean="0"/>
              <a:t>Συνολική επαναχάραξη των δρομολογίων των λεωφορείων</a:t>
            </a:r>
          </a:p>
          <a:p>
            <a:r>
              <a:rPr lang="el-GR" dirty="0" smtClean="0"/>
              <a:t>Παρεμβάσεις που σχετίζονται με την στάθμευση αυτοκινήτων</a:t>
            </a:r>
          </a:p>
          <a:p>
            <a:r>
              <a:rPr lang="el-GR" dirty="0" smtClean="0"/>
              <a:t>Σχέσεις τοπικού οδικού δικτύου με τους υπερτοπικά οδικούς άξονες</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219</Words>
  <Application>Microsoft Office PowerPoint</Application>
  <PresentationFormat>Προβολή στην οθόνη (4:3)</PresentationFormat>
  <Paragraphs>76</Paragraphs>
  <Slides>16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Βασικοί άξονες</vt:lpstr>
      <vt:lpstr>Παρουσίαση του PowerPoint</vt:lpstr>
      <vt:lpstr>Βιώσιμη Κινητικότητα </vt:lpstr>
      <vt:lpstr>ΣΒΑΚ: Σχέδιο Βιώσιμης Αστικής Μετακίνησης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Σαρρή Κατερίνα</dc:creator>
  <cp:lastModifiedBy>Κοντοθανάσης Κωνσταντίνος</cp:lastModifiedBy>
  <cp:revision>30</cp:revision>
  <dcterms:created xsi:type="dcterms:W3CDTF">2019-12-10T07:14:03Z</dcterms:created>
  <dcterms:modified xsi:type="dcterms:W3CDTF">2019-12-11T10:28:39Z</dcterms:modified>
</cp:coreProperties>
</file>