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F9E6E42-D4C7-49EB-B097-6D93A0213D55}" type="datetimeFigureOut">
              <a:rPr lang="el-GR" smtClean="0"/>
              <a:t>9/9/2020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113636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9E6E42-D4C7-49EB-B097-6D93A0213D55}" type="datetimeFigureOut">
              <a:rPr lang="el-GR" smtClean="0"/>
              <a:t>9/9/2020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324520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9E6E42-D4C7-49EB-B097-6D93A0213D55}" type="datetimeFigureOut">
              <a:rPr lang="el-GR" smtClean="0"/>
              <a:t>9/9/2020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227492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9E6E42-D4C7-49EB-B097-6D93A0213D55}" type="datetimeFigureOut">
              <a:rPr lang="el-GR" smtClean="0"/>
              <a:t>9/9/2020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68998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F9E6E42-D4C7-49EB-B097-6D93A0213D55}" type="datetimeFigureOut">
              <a:rPr lang="el-GR" smtClean="0"/>
              <a:t>9/9/2020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3626866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F9E6E42-D4C7-49EB-B097-6D93A0213D55}" type="datetimeFigureOut">
              <a:rPr lang="el-GR" smtClean="0"/>
              <a:t>9/9/2020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362944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F9E6E42-D4C7-49EB-B097-6D93A0213D55}" type="datetimeFigureOut">
              <a:rPr lang="el-GR" smtClean="0"/>
              <a:t>9/9/2020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10350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F9E6E42-D4C7-49EB-B097-6D93A0213D55}" type="datetimeFigureOut">
              <a:rPr lang="el-GR" smtClean="0"/>
              <a:t>9/9/2020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388279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F9E6E42-D4C7-49EB-B097-6D93A0213D55}" type="datetimeFigureOut">
              <a:rPr lang="el-GR" smtClean="0"/>
              <a:t>9/9/2020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4379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9E6E42-D4C7-49EB-B097-6D93A0213D55}" type="datetimeFigureOut">
              <a:rPr lang="el-GR" smtClean="0"/>
              <a:t>9/9/2020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115374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9E6E42-D4C7-49EB-B097-6D93A0213D55}" type="datetimeFigureOut">
              <a:rPr lang="el-GR" smtClean="0"/>
              <a:t>9/9/2020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B21A51-E23E-46F1-A37B-7A372633EAE9}" type="slidenum">
              <a:rPr lang="el-GR" smtClean="0"/>
              <a:t>‹#›</a:t>
            </a:fld>
            <a:endParaRPr lang="el-GR"/>
          </a:p>
        </p:txBody>
      </p:sp>
    </p:spTree>
    <p:extLst>
      <p:ext uri="{BB962C8B-B14F-4D97-AF65-F5344CB8AC3E}">
        <p14:creationId xmlns:p14="http://schemas.microsoft.com/office/powerpoint/2010/main" val="1461464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E6E42-D4C7-49EB-B097-6D93A0213D55}" type="datetimeFigureOut">
              <a:rPr lang="el-GR" smtClean="0"/>
              <a:t>9/9/2020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21A51-E23E-46F1-A37B-7A372633EAE9}" type="slidenum">
              <a:rPr lang="el-GR" smtClean="0"/>
              <a:t>‹#›</a:t>
            </a:fld>
            <a:endParaRPr lang="el-GR"/>
          </a:p>
        </p:txBody>
      </p:sp>
    </p:spTree>
    <p:extLst>
      <p:ext uri="{BB962C8B-B14F-4D97-AF65-F5344CB8AC3E}">
        <p14:creationId xmlns:p14="http://schemas.microsoft.com/office/powerpoint/2010/main" val="203325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260648"/>
            <a:ext cx="8686800" cy="1656184"/>
          </a:xfrm>
        </p:spPr>
        <p:txBody>
          <a:bodyPr>
            <a:noAutofit/>
          </a:bodyPr>
          <a:lstStyle/>
          <a:p>
            <a:pPr algn="ctr"/>
            <a:r>
              <a:rPr lang="el-GR" sz="2800" dirty="0" smtClean="0">
                <a:latin typeface="Arial" panose="020B0604020202020204" pitchFamily="34" charset="0"/>
                <a:cs typeface="Arial" panose="020B0604020202020204" pitchFamily="34" charset="0"/>
              </a:rPr>
              <a:t>Απολογισμός </a:t>
            </a:r>
            <a:r>
              <a:rPr lang="el-GR" sz="2800" dirty="0">
                <a:latin typeface="Arial" panose="020B0604020202020204" pitchFamily="34" charset="0"/>
                <a:cs typeface="Arial" panose="020B0604020202020204" pitchFamily="34" charset="0"/>
              </a:rPr>
              <a:t>1.9.19-31.8.20</a:t>
            </a:r>
            <a:br>
              <a:rPr lang="el-GR" sz="2800" dirty="0">
                <a:latin typeface="Arial" panose="020B0604020202020204" pitchFamily="34" charset="0"/>
                <a:cs typeface="Arial" panose="020B0604020202020204" pitchFamily="34" charset="0"/>
              </a:rPr>
            </a:br>
            <a:r>
              <a:rPr lang="el-GR" sz="1800" dirty="0" smtClean="0">
                <a:latin typeface="Arial" panose="020B0604020202020204" pitchFamily="34" charset="0"/>
                <a:cs typeface="Arial" panose="020B0604020202020204" pitchFamily="34" charset="0"/>
              </a:rPr>
              <a:t>Αντιδημάρχου Οικονομικών-Περιουσίας</a:t>
            </a:r>
            <a:r>
              <a:rPr lang="el-GR" sz="1800" dirty="0">
                <a:latin typeface="Arial" panose="020B0604020202020204" pitchFamily="34" charset="0"/>
                <a:cs typeface="Arial" panose="020B0604020202020204" pitchFamily="34" charset="0"/>
              </a:rPr>
              <a:t/>
            </a:r>
            <a:br>
              <a:rPr lang="el-GR" sz="1800" dirty="0">
                <a:latin typeface="Arial" panose="020B0604020202020204" pitchFamily="34" charset="0"/>
                <a:cs typeface="Arial" panose="020B0604020202020204" pitchFamily="34" charset="0"/>
              </a:rPr>
            </a:br>
            <a:r>
              <a:rPr lang="el-GR" sz="1800" dirty="0">
                <a:latin typeface="Arial" panose="020B0604020202020204" pitchFamily="34" charset="0"/>
                <a:cs typeface="Arial" panose="020B0604020202020204" pitchFamily="34" charset="0"/>
              </a:rPr>
              <a:t> και </a:t>
            </a:r>
            <a:r>
              <a:rPr lang="el-GR" sz="1800" dirty="0" smtClean="0">
                <a:latin typeface="Arial" panose="020B0604020202020204" pitchFamily="34" charset="0"/>
                <a:cs typeface="Arial" panose="020B0604020202020204" pitchFamily="34" charset="0"/>
              </a:rPr>
              <a:t>Κοιμητηρίων</a:t>
            </a:r>
            <a:endParaRPr lang="el-GR" sz="1800" dirty="0">
              <a:latin typeface="Arial" panose="020B0604020202020204" pitchFamily="34" charset="0"/>
              <a:cs typeface="Arial" panose="020B0604020202020204" pitchFamily="34" charset="0"/>
            </a:endParaRPr>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84426" y="1916832"/>
            <a:ext cx="7975548" cy="4252614"/>
          </a:xfrm>
          <a:effectLst/>
        </p:spPr>
      </p:pic>
    </p:spTree>
    <p:extLst>
      <p:ext uri="{BB962C8B-B14F-4D97-AF65-F5344CB8AC3E}">
        <p14:creationId xmlns:p14="http://schemas.microsoft.com/office/powerpoint/2010/main" val="2420927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stretch>
            <a:fillRect/>
          </a:stretch>
        </p:blipFill>
        <p:spPr>
          <a:xfrm>
            <a:off x="396606" y="382789"/>
            <a:ext cx="11369407" cy="6108205"/>
          </a:xfrm>
          <a:prstGeom prst="rect">
            <a:avLst/>
          </a:prstGeom>
        </p:spPr>
      </p:pic>
    </p:spTree>
    <p:extLst>
      <p:ext uri="{BB962C8B-B14F-4D97-AF65-F5344CB8AC3E}">
        <p14:creationId xmlns:p14="http://schemas.microsoft.com/office/powerpoint/2010/main" val="1427111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24091"/>
            <a:ext cx="10515600" cy="5852872"/>
          </a:xfrm>
        </p:spPr>
        <p:txBody>
          <a:bodyPr>
            <a:normAutofit fontScale="85000" lnSpcReduction="20000"/>
          </a:bodyPr>
          <a:lstStyle/>
          <a:p>
            <a:pPr algn="just"/>
            <a:r>
              <a:rPr lang="el-GR" sz="2000" dirty="0" smtClean="0"/>
              <a:t>Συνοψίζοντας η Δημοτική Αρχή ακολούθησε μία σφικτή οικονομική πολιτική για το κρινόμενο διάστημα και όπου χρειάστηκε με την υγειονομική κρίση μπόρεσε να ανταπεξέλθει με μέτρα ελάφρυνσης για τις επιχειρήσεις και επιτηδευματίες.</a:t>
            </a:r>
          </a:p>
          <a:p>
            <a:pPr algn="just"/>
            <a:r>
              <a:rPr lang="el-GR" sz="2000" dirty="0" smtClean="0"/>
              <a:t>Ταυτόχρονα προχώρησε με γρήγορες διαδικασίες όλους τους διαγωνισμούς για την αποφυγή προβλημάτων στις προμήθειες και τα έργα του Δήμου.</a:t>
            </a:r>
          </a:p>
          <a:p>
            <a:pPr algn="just"/>
            <a:r>
              <a:rPr lang="el-GR" sz="2000" dirty="0" smtClean="0"/>
              <a:t>Ενέταξε στον ψηφιακό μετασχηματισμό «εργαλεία»(πλατφόρμες) για την διευκόλυνση των συνδημοτών μας για τις δηλώσεις των επιχειρήσεων  για την μηδενική καταβολή τελών καθαριότητος σύμφωνα με τις εξαγγελίες του Δημάρχου. </a:t>
            </a:r>
          </a:p>
          <a:p>
            <a:pPr algn="just"/>
            <a:r>
              <a:rPr lang="el-GR" sz="2000" dirty="0" smtClean="0"/>
              <a:t>Συνέχισε τις υποτροφίες των κληροδοτημάτων και προχωρά στην αξιοποίηση της υπόλοιπης περιουσίας τους με στόχο την υλοποίηση της βούλησης του Διαθέτη.</a:t>
            </a:r>
          </a:p>
          <a:p>
            <a:pPr algn="just"/>
            <a:r>
              <a:rPr lang="el-GR" sz="2000" dirty="0" smtClean="0"/>
              <a:t>Συνέχισε την </a:t>
            </a:r>
            <a:r>
              <a:rPr lang="el-GR" sz="2000" dirty="0" smtClean="0"/>
              <a:t>αξιοποίηση της υπόλοιπης περιουσίας του Δήμου με </a:t>
            </a:r>
            <a:r>
              <a:rPr lang="el-GR" sz="2000" u="sng" dirty="0" smtClean="0"/>
              <a:t>γνώμονα πάντα το όφελος του Δημότη.</a:t>
            </a:r>
          </a:p>
          <a:p>
            <a:pPr algn="just"/>
            <a:r>
              <a:rPr lang="el-GR" sz="2000" dirty="0" smtClean="0"/>
              <a:t>Προχώρησε στην υποβολή του συνόλου σχεδόν των δηλώσεων </a:t>
            </a:r>
            <a:r>
              <a:rPr lang="el-GR" sz="2000" dirty="0" err="1" smtClean="0"/>
              <a:t>κτηματογράφησης</a:t>
            </a:r>
            <a:r>
              <a:rPr lang="el-GR" sz="2000" dirty="0" smtClean="0"/>
              <a:t> ιδιοκτησίας της  στις υπό </a:t>
            </a:r>
            <a:r>
              <a:rPr lang="el-GR" sz="2000" dirty="0" err="1" smtClean="0"/>
              <a:t>κτηματογράφηση</a:t>
            </a:r>
            <a:r>
              <a:rPr lang="el-GR" sz="2000" dirty="0" smtClean="0"/>
              <a:t> περιοχές του Δήμου μας.</a:t>
            </a:r>
            <a:r>
              <a:rPr lang="el-GR" sz="2000" u="sng" dirty="0" smtClean="0"/>
              <a:t> </a:t>
            </a:r>
          </a:p>
          <a:p>
            <a:pPr algn="just"/>
            <a:r>
              <a:rPr lang="el-GR" sz="2000" dirty="0" smtClean="0"/>
              <a:t>Ολοκλήρωσε για πρώτη φορά την απογραφή υλικών και παγίων κατά  την 31/12/2019.</a:t>
            </a:r>
          </a:p>
          <a:p>
            <a:pPr algn="just"/>
            <a:r>
              <a:rPr lang="el-GR" sz="2000" dirty="0"/>
              <a:t>Σ</a:t>
            </a:r>
            <a:r>
              <a:rPr lang="el-GR" sz="2000" dirty="0" smtClean="0"/>
              <a:t>χεδιάζει έτσι ώστε μέσα στο έτος να έρθει η </a:t>
            </a:r>
            <a:r>
              <a:rPr lang="el-GR" sz="2000" b="1" u="sng" dirty="0" smtClean="0"/>
              <a:t>Προσωποποιημένη πληροφόρηση του Δημότη, </a:t>
            </a:r>
            <a:r>
              <a:rPr lang="el-GR" sz="2000" dirty="0" smtClean="0"/>
              <a:t>μία πλατφόρμα όπου ο Δημότης θα εισέρχεται με τους κωδικούς </a:t>
            </a:r>
            <a:r>
              <a:rPr lang="en-US" sz="2000" dirty="0" smtClean="0"/>
              <a:t>taxis </a:t>
            </a:r>
            <a:r>
              <a:rPr lang="el-GR" sz="2000" dirty="0" smtClean="0"/>
              <a:t>και θα ενημερώνετε για τις οφειλές του στο Δήμο. Θα εξάγει την Τ.Ο και θα πληρώνει την υποχρέωσή του ηλεκτρονικά ή με επίσκεψή του στην Τράπεζα.</a:t>
            </a:r>
          </a:p>
          <a:p>
            <a:pPr algn="just"/>
            <a:r>
              <a:rPr lang="el-GR" sz="2000" dirty="0" smtClean="0"/>
              <a:t>ΚΛΕΙΝΟΝΤΑΣ θέλω να σημειώσω ότι θα συνεχίσουμε να εργαζόμαστε με όλες μας τις δυνάμεις για το καλό των συνδημοτών μας και για το λόγο αυτό θέλω να ευχαριστήσω στο πρόσωπο της διευθύντριας κυρίας Ηλιοπούλου το σύνολο των εργαζομένων της διεύθυνσης Οικονομικών που κάτω από αντίξοες συνθήκες λόγω της υγειονομικής κρίσης εργάστηκαν για το αποτέλεσμα αυτό.</a:t>
            </a:r>
          </a:p>
          <a:p>
            <a:pPr algn="just"/>
            <a:r>
              <a:rPr lang="el-GR" sz="2000" dirty="0" smtClean="0"/>
              <a:t>ΤΕΛΟΣ ευχαριστώ το Δήμαρχο Καλαμάτας Θανάση Βασιλόπουλο για την άψογη συνεργασία μας μέχρι σήμερα και την εμπιστοσύνη που μου έδειξε τοποθετώντας με  </a:t>
            </a:r>
            <a:r>
              <a:rPr lang="el-GR" sz="2000" dirty="0" smtClean="0"/>
              <a:t> στη θέση του Αντιδημάρχου Οικονομικών </a:t>
            </a:r>
            <a:r>
              <a:rPr lang="el-GR" sz="2000" smtClean="0"/>
              <a:t>και Περιουσίας </a:t>
            </a:r>
            <a:r>
              <a:rPr lang="el-GR" sz="2000" dirty="0" smtClean="0"/>
              <a:t>του Δήμου </a:t>
            </a:r>
            <a:r>
              <a:rPr lang="el-GR" sz="2000" smtClean="0"/>
              <a:t>μας .</a:t>
            </a:r>
            <a:endParaRPr lang="el-GR" sz="2000" u="sng" dirty="0" smtClean="0"/>
          </a:p>
          <a:p>
            <a:pPr algn="just"/>
            <a:endParaRPr lang="el-GR" sz="2000" dirty="0" smtClean="0"/>
          </a:p>
          <a:p>
            <a:pPr algn="just"/>
            <a:endParaRPr lang="el-GR" sz="2000" u="sng" dirty="0" smtClean="0"/>
          </a:p>
          <a:p>
            <a:pPr marL="0" indent="0" algn="just">
              <a:buNone/>
            </a:pP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2716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56899"/>
          </a:xfrm>
        </p:spPr>
        <p:txBody>
          <a:bodyPr>
            <a:normAutofit/>
          </a:bodyPr>
          <a:lstStyle/>
          <a:p>
            <a:pPr algn="ctr"/>
            <a:r>
              <a:rPr lang="el-GR" sz="18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1800" dirty="0" smtClean="0">
                <a:effectLst/>
                <a:latin typeface="Arial" panose="020B0604020202020204" pitchFamily="34" charset="0"/>
                <a:cs typeface="Arial" panose="020B0604020202020204" pitchFamily="34" charset="0"/>
              </a:rPr>
              <a:t/>
            </a:r>
            <a:br>
              <a:rPr lang="el-GR" sz="1800" dirty="0" smtClean="0">
                <a:effectLst/>
                <a:latin typeface="Arial" panose="020B0604020202020204" pitchFamily="34" charset="0"/>
                <a:cs typeface="Arial" panose="020B0604020202020204" pitchFamily="34" charset="0"/>
              </a:rPr>
            </a:br>
            <a:r>
              <a:rPr lang="el-GR" sz="1800" b="1" u="sng" dirty="0" smtClean="0">
                <a:effectLst/>
                <a:latin typeface="Arial" panose="020B0604020202020204" pitchFamily="34" charset="0"/>
                <a:cs typeface="Arial" panose="020B0604020202020204" pitchFamily="34" charset="0"/>
              </a:rPr>
              <a:t>ΑΠΟΛΟΓΙΣΜΟΣ ΔΗΜΟΤΙΚΗΣ ΠΕΡΙΟΥΣΙΑΣ</a:t>
            </a:r>
            <a:endParaRPr lang="el-GR" sz="1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838200" y="1322024"/>
            <a:ext cx="10515600" cy="4854939"/>
          </a:xfrm>
        </p:spPr>
        <p:txBody>
          <a:bodyPr>
            <a:normAutofit fontScale="25000" lnSpcReduction="20000"/>
          </a:bodyPr>
          <a:lstStyle/>
          <a:p>
            <a:pPr marL="0" indent="0">
              <a:buNone/>
            </a:pPr>
            <a:r>
              <a:rPr lang="el-GR" sz="6400" b="1" u="sng" dirty="0">
                <a:latin typeface="Arial" panose="020B0604020202020204" pitchFamily="34" charset="0"/>
                <a:cs typeface="Arial" panose="020B0604020202020204" pitchFamily="34" charset="0"/>
              </a:rPr>
              <a:t>Α) ΧΡΗΣΙΔΑΝΕΙΑ</a:t>
            </a:r>
            <a:endParaRPr lang="el-GR" sz="6400" dirty="0">
              <a:latin typeface="Arial" panose="020B0604020202020204" pitchFamily="34" charset="0"/>
              <a:cs typeface="Arial" panose="020B0604020202020204" pitchFamily="34" charset="0"/>
            </a:endParaRPr>
          </a:p>
          <a:p>
            <a:r>
              <a:rPr lang="el-GR" sz="6400" dirty="0" smtClean="0">
                <a:latin typeface="Arial" panose="020B0604020202020204" pitchFamily="34" charset="0"/>
                <a:cs typeface="Arial" panose="020B0604020202020204" pitchFamily="34" charset="0"/>
              </a:rPr>
              <a:t>Έχουν υπογραφεί 4 χρησιδάνεια από 1.9.2019-31.8.20</a:t>
            </a:r>
          </a:p>
          <a:p>
            <a:pPr marL="0" indent="0">
              <a:buNone/>
            </a:pPr>
            <a:r>
              <a:rPr lang="el-GR" sz="6400" b="1" u="sng" dirty="0" smtClean="0">
                <a:latin typeface="Arial" panose="020B0604020202020204" pitchFamily="34" charset="0"/>
                <a:cs typeface="Arial" panose="020B0604020202020204" pitchFamily="34" charset="0"/>
              </a:rPr>
              <a:t>Β) ΔΗΜΟΠΡΑΣΙΕΣ</a:t>
            </a:r>
            <a:endParaRPr lang="el-GR" sz="6400" dirty="0" smtClean="0">
              <a:latin typeface="Arial" panose="020B0604020202020204" pitchFamily="34" charset="0"/>
              <a:cs typeface="Arial" panose="020B0604020202020204" pitchFamily="34" charset="0"/>
            </a:endParaRPr>
          </a:p>
          <a:p>
            <a:pPr marL="0" indent="0">
              <a:buNone/>
            </a:pPr>
            <a:r>
              <a:rPr lang="el-GR" sz="6400" dirty="0" smtClean="0">
                <a:latin typeface="Arial" panose="020B0604020202020204" pitchFamily="34" charset="0"/>
                <a:cs typeface="Arial" panose="020B0604020202020204" pitchFamily="34" charset="0"/>
              </a:rPr>
              <a:t>   Πραγματοποιήθηκαν 5 δημοπρασίες  2 για λειτουργία ψυχαγωγικών παιγνίων κατά τα Χριστούγεννα , 1 που αφορούσε μισθώσεις Αιγιαλού , 1 πο</a:t>
            </a:r>
            <a:r>
              <a:rPr lang="el-GR" sz="6400" dirty="0" smtClean="0">
                <a:latin typeface="Arial" panose="020B0604020202020204" pitchFamily="34" charset="0"/>
                <a:cs typeface="Arial" panose="020B0604020202020204" pitchFamily="34" charset="0"/>
              </a:rPr>
              <a:t>υ ο Δήμος αναζήτησε ακίνητο ως μισθωτής, και 1 που ήταν  άγονη και αφορούσε εκμίσθωση  κοινόχρηστου χώρου.</a:t>
            </a:r>
          </a:p>
          <a:p>
            <a:pPr marL="0" indent="0">
              <a:buNone/>
            </a:pPr>
            <a:r>
              <a:rPr lang="el-GR" sz="6400" b="1" u="sng" dirty="0" smtClean="0">
                <a:latin typeface="Arial" panose="020B0604020202020204" pitchFamily="34" charset="0"/>
                <a:cs typeface="Arial" panose="020B0604020202020204" pitchFamily="34" charset="0"/>
              </a:rPr>
              <a:t>Γ1 ) ΚΛΗΡΟΔΟΤΗΜΑΤΑ</a:t>
            </a:r>
            <a:endParaRPr lang="el-GR" sz="6400" dirty="0" smtClean="0">
              <a:latin typeface="Arial" panose="020B0604020202020204" pitchFamily="34" charset="0"/>
              <a:cs typeface="Arial" panose="020B0604020202020204" pitchFamily="34" charset="0"/>
            </a:endParaRPr>
          </a:p>
          <a:p>
            <a:pPr marL="0" indent="0">
              <a:buNone/>
            </a:pPr>
            <a:r>
              <a:rPr lang="el-GR" sz="6400" dirty="0" smtClean="0">
                <a:latin typeface="Arial" panose="020B0604020202020204" pitchFamily="34" charset="0"/>
                <a:cs typeface="Arial" panose="020B0604020202020204" pitchFamily="34" charset="0"/>
              </a:rPr>
              <a:t>Τα μισθώματα από ακίνητα ανέρχονται σε 160.590,04€ (βάσει συμφωνητικών) </a:t>
            </a:r>
          </a:p>
          <a:p>
            <a:pPr marL="0" indent="0">
              <a:buNone/>
            </a:pPr>
            <a:r>
              <a:rPr lang="el-GR" sz="6400" b="1" u="sng" dirty="0" smtClean="0">
                <a:latin typeface="Arial" panose="020B0604020202020204" pitchFamily="34" charset="0"/>
                <a:cs typeface="Arial" panose="020B0604020202020204" pitchFamily="34" charset="0"/>
              </a:rPr>
              <a:t>Γ2 ) ΥΠΟΤΡΟΦΙΕΣ </a:t>
            </a:r>
            <a:endParaRPr lang="el-GR" sz="6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6400" b="1" dirty="0" smtClean="0">
                <a:latin typeface="Arial" panose="020B0604020202020204" pitchFamily="34" charset="0"/>
                <a:cs typeface="Arial" panose="020B0604020202020204" pitchFamily="34" charset="0"/>
              </a:rPr>
              <a:t> ΥΠΟΤΡΟΦΙΕΣ ΚΛΗΡΟΔΟΤΗΜΑΤΟΣ ΛΥΚΟΥΡΓΟΥ ΣΚΙΑ</a:t>
            </a:r>
          </a:p>
          <a:p>
            <a:pPr marL="0" indent="0">
              <a:buNone/>
            </a:pPr>
            <a:r>
              <a:rPr lang="el-GR" sz="6400" dirty="0" smtClean="0">
                <a:latin typeface="Arial" panose="020B0604020202020204" pitchFamily="34" charset="0"/>
                <a:cs typeface="Arial" panose="020B0604020202020204" pitchFamily="34" charset="0"/>
              </a:rPr>
              <a:t>     10 υποτρόφους (2 νέες υποτροφίες και 8 συνεχιζόμενες) συνολικού  ύψους 48.000,00 ευρώ </a:t>
            </a:r>
          </a:p>
          <a:p>
            <a:pPr>
              <a:buFont typeface="Wingdings" panose="05000000000000000000" pitchFamily="2" charset="2"/>
              <a:buChar char="Ø"/>
            </a:pPr>
            <a:r>
              <a:rPr lang="el-GR" sz="6400" b="1" dirty="0" smtClean="0">
                <a:latin typeface="Arial" panose="020B0604020202020204" pitchFamily="34" charset="0"/>
                <a:cs typeface="Arial" panose="020B0604020202020204" pitchFamily="34" charset="0"/>
              </a:rPr>
              <a:t>ΥΠΟΤΡΟΦΙΕΣ ΚΛΗΡΟΔΟΤΗΜΑΤΟΣ ΑΝΔΡΕΑ ΓΚΡΕΤΣΑ</a:t>
            </a:r>
            <a:endParaRPr lang="el-GR" sz="6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6400" dirty="0" smtClean="0">
                <a:latin typeface="Arial" panose="020B0604020202020204" pitchFamily="34" charset="0"/>
                <a:cs typeface="Arial" panose="020B0604020202020204" pitchFamily="34" charset="0"/>
              </a:rPr>
              <a:t>10 μαθητές συνολικού ύψους 4.000,00 ευρώ </a:t>
            </a:r>
            <a:endParaRPr lang="el-GR" sz="6400" b="1" dirty="0" smtClean="0">
              <a:latin typeface="Arial" panose="020B0604020202020204" pitchFamily="34" charset="0"/>
              <a:cs typeface="Arial" panose="020B0604020202020204" pitchFamily="34" charset="0"/>
            </a:endParaRPr>
          </a:p>
          <a:p>
            <a:pPr marL="0" indent="0">
              <a:buNone/>
            </a:pPr>
            <a:r>
              <a:rPr lang="el-GR" sz="6400" b="1" u="sng" dirty="0" smtClean="0">
                <a:latin typeface="Arial" panose="020B0604020202020204" pitchFamily="34" charset="0"/>
                <a:cs typeface="Arial" panose="020B0604020202020204" pitchFamily="34" charset="0"/>
              </a:rPr>
              <a:t>Δ) ΚΤΗΜΑΤΟΛΟΓΙΟ</a:t>
            </a:r>
            <a:endParaRPr lang="el-GR" sz="6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6400" dirty="0">
                <a:latin typeface="Arial" panose="020B0604020202020204" pitchFamily="34" charset="0"/>
                <a:cs typeface="Arial" panose="020B0604020202020204" pitchFamily="34" charset="0"/>
              </a:rPr>
              <a:t>Κ</a:t>
            </a:r>
            <a:r>
              <a:rPr lang="el-GR" sz="6400" dirty="0" smtClean="0">
                <a:latin typeface="Arial" panose="020B0604020202020204" pitchFamily="34" charset="0"/>
                <a:cs typeface="Arial" panose="020B0604020202020204" pitchFamily="34" charset="0"/>
              </a:rPr>
              <a:t>ατατέθηκαν οι δηλώσεις για </a:t>
            </a:r>
            <a:r>
              <a:rPr lang="el-GR" sz="6400" u="sng" dirty="0" smtClean="0">
                <a:latin typeface="Arial" panose="020B0604020202020204" pitchFamily="34" charset="0"/>
                <a:cs typeface="Arial" panose="020B0604020202020204" pitchFamily="34" charset="0"/>
              </a:rPr>
              <a:t>κοινόχρηστους χώρους 35 συνολικά </a:t>
            </a:r>
            <a:r>
              <a:rPr lang="el-GR" sz="6400" dirty="0" smtClean="0">
                <a:latin typeface="Arial" panose="020B0604020202020204" pitchFamily="34" charset="0"/>
                <a:cs typeface="Arial" panose="020B0604020202020204" pitchFamily="34" charset="0"/>
              </a:rPr>
              <a:t>(34 κοινότητες και η πόλη της Καλαμάτας), και 152 δηλώσεις για ιδιωτικά ακίνητα του Δήμου, στις υπό </a:t>
            </a:r>
            <a:r>
              <a:rPr lang="el-GR" sz="6400" dirty="0" err="1" smtClean="0">
                <a:latin typeface="Arial" panose="020B0604020202020204" pitchFamily="34" charset="0"/>
                <a:cs typeface="Arial" panose="020B0604020202020204" pitchFamily="34" charset="0"/>
              </a:rPr>
              <a:t>κτηματογράφηση</a:t>
            </a:r>
            <a:r>
              <a:rPr lang="el-GR" sz="6400" dirty="0" smtClean="0">
                <a:latin typeface="Arial" panose="020B0604020202020204" pitchFamily="34" charset="0"/>
                <a:cs typeface="Arial" panose="020B0604020202020204" pitchFamily="34" charset="0"/>
              </a:rPr>
              <a:t> περιοχές. </a:t>
            </a:r>
          </a:p>
          <a:p>
            <a:pPr algn="just">
              <a:buFont typeface="Wingdings" panose="05000000000000000000" pitchFamily="2" charset="2"/>
              <a:buChar char="Ø"/>
            </a:pPr>
            <a:r>
              <a:rPr lang="el-GR" sz="6400" dirty="0" smtClean="0">
                <a:latin typeface="Arial" panose="020B0604020202020204" pitchFamily="34" charset="0"/>
                <a:cs typeface="Arial" panose="020B0604020202020204" pitchFamily="34" charset="0"/>
              </a:rPr>
              <a:t>Εκκρεμούν 19 δηλώσεις ακίνητων.(Εκκρεμότητες)</a:t>
            </a:r>
          </a:p>
          <a:p>
            <a:pPr marL="0" indent="0">
              <a:buNone/>
            </a:pPr>
            <a:endParaRPr lang="el-GR" sz="2000" dirty="0" smtClean="0">
              <a:latin typeface="Arial" panose="020B0604020202020204" pitchFamily="34" charset="0"/>
              <a:cs typeface="Arial" panose="020B0604020202020204" pitchFamily="34" charset="0"/>
            </a:endParaRPr>
          </a:p>
          <a:p>
            <a:pPr marL="0" indent="0">
              <a:buNone/>
            </a:pPr>
            <a:endParaRPr lang="el-GR" sz="2000" dirty="0" smtClean="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531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2400" dirty="0" smtClean="0">
                <a:effectLst/>
                <a:latin typeface="Arial" panose="020B0604020202020204" pitchFamily="34" charset="0"/>
                <a:cs typeface="Arial" panose="020B0604020202020204" pitchFamily="34" charset="0"/>
              </a:rPr>
              <a:t/>
            </a:r>
            <a:br>
              <a:rPr lang="el-GR" sz="2400" dirty="0" smtClean="0">
                <a:effectLst/>
                <a:latin typeface="Arial" panose="020B0604020202020204" pitchFamily="34" charset="0"/>
                <a:cs typeface="Arial" panose="020B0604020202020204" pitchFamily="34" charset="0"/>
              </a:rPr>
            </a:br>
            <a:r>
              <a:rPr lang="el-GR" sz="2400" b="1" u="sng" dirty="0" smtClean="0">
                <a:effectLst/>
                <a:latin typeface="Arial" panose="020B0604020202020204" pitchFamily="34" charset="0"/>
                <a:cs typeface="Arial" panose="020B0604020202020204" pitchFamily="34" charset="0"/>
              </a:rPr>
              <a:t>ΑΠΟΛΟΓΙΣΜΟΣ ΔΗΜΟΤΙΚΗΣ ΠΕΡΙΟΥΣΙΑΣ</a:t>
            </a:r>
            <a:endParaRPr lang="el-GR" sz="2400" dirty="0"/>
          </a:p>
        </p:txBody>
      </p:sp>
      <p:sp>
        <p:nvSpPr>
          <p:cNvPr id="3" name="Θέση περιεχομένου 2"/>
          <p:cNvSpPr>
            <a:spLocks noGrp="1"/>
          </p:cNvSpPr>
          <p:nvPr>
            <p:ph idx="1"/>
          </p:nvPr>
        </p:nvSpPr>
        <p:spPr/>
        <p:txBody>
          <a:bodyPr/>
          <a:lstStyle/>
          <a:p>
            <a:pPr marL="0" indent="0">
              <a:buNone/>
            </a:pPr>
            <a:r>
              <a:rPr lang="el-GR" sz="1200" b="1" u="sng" dirty="0" smtClean="0">
                <a:latin typeface="Arial" panose="020B0604020202020204" pitchFamily="34" charset="0"/>
                <a:cs typeface="Arial" panose="020B0604020202020204" pitchFamily="34" charset="0"/>
              </a:rPr>
              <a:t>Ε) ΜΙΣΘΩΜΑΤΑ ΑΠΟ ΔΗΜΟΤΙΚΑ ΑΚΙΝΗΤΑ</a:t>
            </a:r>
            <a:endParaRPr lang="el-GR" sz="12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1600" b="1" dirty="0" smtClean="0">
                <a:latin typeface="Arial" panose="020B0604020202020204" pitchFamily="34" charset="0"/>
                <a:cs typeface="Arial" panose="020B0604020202020204" pitchFamily="34" charset="0"/>
              </a:rPr>
              <a:t>Τα μισθώματα από ακίνητα ανέρχονται σε </a:t>
            </a:r>
            <a:r>
              <a:rPr lang="el-GR" sz="1600" b="1" u="sng" dirty="0" smtClean="0">
                <a:latin typeface="Arial" panose="020B0604020202020204" pitchFamily="34" charset="0"/>
                <a:cs typeface="Arial" panose="020B0604020202020204" pitchFamily="34" charset="0"/>
              </a:rPr>
              <a:t>214.036,48 ΕΥΡΩ. (Από 20 συνολικά μισθώσεις).</a:t>
            </a:r>
          </a:p>
          <a:p>
            <a:pPr marL="0" indent="0">
              <a:buNone/>
            </a:pPr>
            <a:r>
              <a:rPr lang="el-GR" dirty="0" smtClean="0">
                <a:latin typeface="Arial" panose="020B0604020202020204" pitchFamily="34" charset="0"/>
                <a:cs typeface="Arial" panose="020B0604020202020204" pitchFamily="34" charset="0"/>
              </a:rPr>
              <a:t>Σχετικά με τη Δημοτική περιουσία προτεραιότητά μας αποτελεί </a:t>
            </a:r>
            <a:r>
              <a:rPr lang="el-GR" b="1" u="sng" dirty="0" smtClean="0">
                <a:latin typeface="Arial" panose="020B0604020202020204" pitchFamily="34" charset="0"/>
                <a:cs typeface="Arial" panose="020B0604020202020204" pitchFamily="34" charset="0"/>
              </a:rPr>
              <a:t>η ΜΕΓΙΣΤΗ ΔΥΝΑΤΗ ΑΞΙΟΠΟΙΗΣΗ ΤΗΣ </a:t>
            </a:r>
            <a:r>
              <a:rPr lang="el-GR" dirty="0" smtClean="0">
                <a:latin typeface="Arial" panose="020B0604020202020204" pitchFamily="34" charset="0"/>
                <a:cs typeface="Arial" panose="020B0604020202020204" pitchFamily="34" charset="0"/>
              </a:rPr>
              <a:t> προς όφελος των Δημοτών.</a:t>
            </a:r>
          </a:p>
          <a:p>
            <a:pPr marL="0" indent="0">
              <a:buNone/>
            </a:pPr>
            <a:endParaRPr lang="el-GR" sz="1600" dirty="0"/>
          </a:p>
        </p:txBody>
      </p:sp>
    </p:spTree>
    <p:extLst>
      <p:ext uri="{BB962C8B-B14F-4D97-AF65-F5344CB8AC3E}">
        <p14:creationId xmlns:p14="http://schemas.microsoft.com/office/powerpoint/2010/main" val="1155323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2400" dirty="0" smtClean="0">
                <a:effectLst/>
                <a:latin typeface="Arial" panose="020B0604020202020204" pitchFamily="34" charset="0"/>
                <a:cs typeface="Arial" panose="020B0604020202020204" pitchFamily="34" charset="0"/>
              </a:rPr>
              <a:t/>
            </a:r>
            <a:br>
              <a:rPr lang="el-GR" sz="2400" dirty="0" smtClean="0">
                <a:effectLst/>
                <a:latin typeface="Arial" panose="020B0604020202020204" pitchFamily="34" charset="0"/>
                <a:cs typeface="Arial" panose="020B0604020202020204" pitchFamily="34" charset="0"/>
              </a:rPr>
            </a:br>
            <a:r>
              <a:rPr lang="el-GR" sz="2400" b="1" u="sng" dirty="0" smtClean="0">
                <a:effectLst/>
                <a:latin typeface="Arial" panose="020B0604020202020204" pitchFamily="34" charset="0"/>
                <a:cs typeface="Arial" panose="020B0604020202020204" pitchFamily="34" charset="0"/>
              </a:rPr>
              <a:t>ΑΠΟΛΟΓΙΣΜΟΣ ΔΗΜΟΤΙΚΗΣ ΠΕΡΙΟΥΣΙΑΣ</a:t>
            </a:r>
            <a:endParaRPr lang="el-GR" sz="2400" dirty="0"/>
          </a:p>
        </p:txBody>
      </p:sp>
      <p:sp>
        <p:nvSpPr>
          <p:cNvPr id="3" name="Θέση περιεχομένου 2"/>
          <p:cNvSpPr>
            <a:spLocks noGrp="1"/>
          </p:cNvSpPr>
          <p:nvPr>
            <p:ph idx="1"/>
          </p:nvPr>
        </p:nvSpPr>
        <p:spPr/>
        <p:txBody>
          <a:bodyPr/>
          <a:lstStyle/>
          <a:p>
            <a:pPr marL="0" indent="0">
              <a:buNone/>
            </a:pPr>
            <a:r>
              <a:rPr lang="el-GR" b="1" dirty="0" smtClean="0">
                <a:latin typeface="Arial" panose="020B0604020202020204" pitchFamily="34" charset="0"/>
                <a:cs typeface="Arial" panose="020B0604020202020204" pitchFamily="34" charset="0"/>
              </a:rPr>
              <a:t> </a:t>
            </a:r>
            <a:r>
              <a:rPr lang="el-GR" b="1" u="sng" dirty="0" smtClean="0">
                <a:latin typeface="Arial" panose="020B0604020202020204" pitchFamily="34" charset="0"/>
                <a:cs typeface="Arial" panose="020B0604020202020204" pitchFamily="34" charset="0"/>
              </a:rPr>
              <a:t>ΧΩΡΙΑ ΤΑΫΓΕΤΟΥ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Μηδενική καταβολή στα τέλη καθαριότητας και ηλεκτροφωτισμού για ένα έτος. Κόστος 65.300 € ( 68.711,60 </a:t>
            </a:r>
            <a:r>
              <a:rPr lang="el-GR" sz="2400" dirty="0" err="1" smtClean="0">
                <a:latin typeface="Arial" panose="020B0604020202020204" pitchFamily="34" charset="0"/>
                <a:cs typeface="Arial" panose="020B0604020202020204" pitchFamily="34" charset="0"/>
              </a:rPr>
              <a:t>τ.μ</a:t>
            </a:r>
            <a:r>
              <a:rPr lang="el-GR" sz="2400" dirty="0" smtClean="0">
                <a:latin typeface="Arial" panose="020B0604020202020204" pitchFamily="34" charset="0"/>
                <a:cs typeface="Arial" panose="020B0604020202020204" pitchFamily="34" charset="0"/>
              </a:rPr>
              <a:t>)</a:t>
            </a:r>
          </a:p>
          <a:p>
            <a:pPr marL="0" indent="0" algn="ctr">
              <a:buNone/>
            </a:pPr>
            <a:r>
              <a:rPr lang="el-GR" sz="2400" b="1" dirty="0" smtClean="0"/>
              <a:t> </a:t>
            </a:r>
            <a:r>
              <a:rPr lang="el-GR" sz="2400" b="1" u="sng" dirty="0" smtClean="0">
                <a:latin typeface="Arial" panose="020B0604020202020204" pitchFamily="34" charset="0"/>
                <a:cs typeface="Arial" panose="020B0604020202020204" pitchFamily="34" charset="0"/>
              </a:rPr>
              <a:t>ΣΥΝΟΛΙΚΟ ΥΨΟΣ ΠΡΟΥΠΟΛΟΓΙΣΜΟΥ </a:t>
            </a:r>
            <a:endParaRPr lang="el-GR" sz="2400" dirty="0" smtClean="0">
              <a:latin typeface="Arial" panose="020B0604020202020204" pitchFamily="34" charset="0"/>
              <a:cs typeface="Arial" panose="020B0604020202020204" pitchFamily="34" charset="0"/>
            </a:endParaRPr>
          </a:p>
          <a:p>
            <a:pPr marL="0" indent="0" algn="ctr">
              <a:buNone/>
            </a:pPr>
            <a:r>
              <a:rPr lang="el-GR" sz="2400" b="1" dirty="0" smtClean="0">
                <a:latin typeface="Arial" panose="020B0604020202020204" pitchFamily="34" charset="0"/>
                <a:cs typeface="Arial" panose="020B0604020202020204" pitchFamily="34" charset="0"/>
              </a:rPr>
              <a:t>     </a:t>
            </a:r>
            <a:r>
              <a:rPr lang="el-GR" sz="2400" b="1" u="sng" dirty="0" smtClean="0">
                <a:latin typeface="Arial" panose="020B0604020202020204" pitchFamily="34" charset="0"/>
                <a:cs typeface="Arial" panose="020B0604020202020204" pitchFamily="34" charset="0"/>
              </a:rPr>
              <a:t>ΜΕΤΡΩΝ ΕΛΑΦΡΥΝΣΗΣ ΤΩΝ</a:t>
            </a:r>
            <a:r>
              <a:rPr lang="el-GR" sz="2400" dirty="0" smtClean="0">
                <a:latin typeface="Arial" panose="020B0604020202020204" pitchFamily="34" charset="0"/>
                <a:cs typeface="Arial" panose="020B0604020202020204" pitchFamily="34" charset="0"/>
              </a:rPr>
              <a:t> </a:t>
            </a:r>
            <a:r>
              <a:rPr lang="el-GR" sz="2400" b="1" u="sng" dirty="0" smtClean="0">
                <a:latin typeface="Arial" panose="020B0604020202020204" pitchFamily="34" charset="0"/>
                <a:cs typeface="Arial" panose="020B0604020202020204" pitchFamily="34" charset="0"/>
              </a:rPr>
              <a:t>ΣΥΝΔΗΜΟΤΩΝ  ΜΑΣ 1.032,000 € πλέον 46.929,60 από μειώσεις ενοικίων 40% λόγω </a:t>
            </a:r>
            <a:r>
              <a:rPr lang="en-US" sz="2400" b="1" u="sng" dirty="0" err="1" smtClean="0">
                <a:latin typeface="Arial" panose="020B0604020202020204" pitchFamily="34" charset="0"/>
                <a:cs typeface="Arial" panose="020B0604020202020204" pitchFamily="34" charset="0"/>
              </a:rPr>
              <a:t>covid</a:t>
            </a:r>
            <a:r>
              <a:rPr lang="en-US" sz="2400" b="1" u="sng" dirty="0" smtClean="0">
                <a:latin typeface="Arial" panose="020B0604020202020204" pitchFamily="34" charset="0"/>
                <a:cs typeface="Arial" panose="020B0604020202020204" pitchFamily="34" charset="0"/>
              </a:rPr>
              <a:t> </a:t>
            </a:r>
          </a:p>
          <a:p>
            <a:pPr marL="0" indent="0" algn="ctr">
              <a:buNone/>
            </a:pPr>
            <a:r>
              <a:rPr lang="en-US" sz="6000" b="1" u="sng" dirty="0" smtClean="0">
                <a:latin typeface="Arial" panose="020B0604020202020204" pitchFamily="34" charset="0"/>
                <a:cs typeface="Arial" panose="020B0604020202020204" pitchFamily="34" charset="0"/>
              </a:rPr>
              <a:t>1.078.929,60 </a:t>
            </a:r>
            <a:endParaRPr lang="el-GR" sz="2400" dirty="0"/>
          </a:p>
        </p:txBody>
      </p:sp>
    </p:spTree>
    <p:extLst>
      <p:ext uri="{BB962C8B-B14F-4D97-AF65-F5344CB8AC3E}">
        <p14:creationId xmlns:p14="http://schemas.microsoft.com/office/powerpoint/2010/main" val="224504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2400" dirty="0" smtClean="0">
                <a:effectLst/>
                <a:latin typeface="Arial" panose="020B0604020202020204" pitchFamily="34" charset="0"/>
                <a:cs typeface="Arial" panose="020B0604020202020204" pitchFamily="34" charset="0"/>
              </a:rPr>
              <a:t/>
            </a:r>
            <a:br>
              <a:rPr lang="el-GR" sz="2400" dirty="0" smtClean="0">
                <a:effectLst/>
                <a:latin typeface="Arial" panose="020B0604020202020204" pitchFamily="34" charset="0"/>
                <a:cs typeface="Arial" panose="020B0604020202020204" pitchFamily="34" charset="0"/>
              </a:rPr>
            </a:br>
            <a:r>
              <a:rPr lang="el-GR" sz="2400" b="1" u="sng" dirty="0" smtClean="0">
                <a:effectLst/>
                <a:latin typeface="Arial" panose="020B0604020202020204" pitchFamily="34" charset="0"/>
                <a:cs typeface="Arial" panose="020B0604020202020204" pitchFamily="34" charset="0"/>
              </a:rPr>
              <a:t>ΑΠΟΛΟΓΙΣΜΟΣ ΔΗΜΟΤΙΚΗΣ ΠΕΡΙΟΥΣΙΑΣ</a:t>
            </a:r>
            <a:endParaRPr lang="el-GR" sz="2400" dirty="0"/>
          </a:p>
        </p:txBody>
      </p:sp>
      <p:sp>
        <p:nvSpPr>
          <p:cNvPr id="3" name="Θέση περιεχομένου 2"/>
          <p:cNvSpPr>
            <a:spLocks noGrp="1"/>
          </p:cNvSpPr>
          <p:nvPr>
            <p:ph idx="1"/>
          </p:nvPr>
        </p:nvSpPr>
        <p:spPr/>
        <p:txBody>
          <a:bodyPr>
            <a:normAutofit fontScale="92500"/>
          </a:bodyPr>
          <a:lstStyle/>
          <a:p>
            <a:pPr marL="0" indent="0">
              <a:buNone/>
            </a:pPr>
            <a:r>
              <a:rPr lang="el-GR" sz="3200" b="1" u="sng" dirty="0" smtClean="0">
                <a:latin typeface="Arial" panose="020B0604020202020204" pitchFamily="34" charset="0"/>
                <a:cs typeface="Arial" panose="020B0604020202020204" pitchFamily="34" charset="0"/>
              </a:rPr>
              <a:t>ΠΛΑΤΦΟΡΜΕΣ</a:t>
            </a:r>
          </a:p>
          <a:p>
            <a:pPr marL="0" indent="0" algn="just">
              <a:buNone/>
            </a:pPr>
            <a:r>
              <a:rPr lang="el-GR" b="1" dirty="0" smtClean="0">
                <a:latin typeface="Arial" panose="020B0604020202020204" pitchFamily="34" charset="0"/>
                <a:cs typeface="Arial" panose="020B0604020202020204" pitchFamily="34" charset="0"/>
              </a:rPr>
              <a:t>Α) Δηλώθηκαν</a:t>
            </a:r>
            <a:r>
              <a:rPr lang="el-GR" b="1" dirty="0" smtClean="0"/>
              <a:t> στην ηλεκτρονική πλατφόρμα του Δήμου που ενεργοποιήσαμε λόγω </a:t>
            </a:r>
            <a:r>
              <a:rPr lang="en-US" b="1" dirty="0" smtClean="0"/>
              <a:t>COVID </a:t>
            </a:r>
            <a:r>
              <a:rPr lang="el-GR" b="1" u="sng" dirty="0" smtClean="0"/>
              <a:t>141.947</a:t>
            </a:r>
            <a:r>
              <a:rPr lang="el-GR" b="1" dirty="0" smtClean="0"/>
              <a:t> </a:t>
            </a:r>
            <a:r>
              <a:rPr lang="el-GR" b="1" dirty="0" err="1" smtClean="0"/>
              <a:t>τ.μ</a:t>
            </a:r>
            <a:r>
              <a:rPr lang="el-GR" b="1" dirty="0" smtClean="0"/>
              <a:t> επιχειρήσεων.</a:t>
            </a:r>
          </a:p>
          <a:p>
            <a:pPr marL="0" indent="0" algn="just">
              <a:buNone/>
            </a:pPr>
            <a:endParaRPr lang="el-GR" b="1" dirty="0" smtClean="0"/>
          </a:p>
          <a:p>
            <a:pPr marL="0" indent="0" algn="just">
              <a:buNone/>
            </a:pPr>
            <a:r>
              <a:rPr lang="el-GR" b="1" dirty="0" smtClean="0"/>
              <a:t>Β) </a:t>
            </a:r>
            <a:r>
              <a:rPr lang="el-GR" b="1" u="sng" dirty="0" smtClean="0"/>
              <a:t>Υπεβλήθησαν πάνω 12.000 αιτήσεις διόρθωσης των τετραγωνικών μέτρων</a:t>
            </a:r>
            <a:r>
              <a:rPr lang="el-GR" dirty="0" smtClean="0"/>
              <a:t>, ποσοστό 80 % έχουν υποβληθεί μέσω της πλατφόρμας της ΚΕΔΕ και 20 % χειρόγραφες στην υπηρεσία. </a:t>
            </a:r>
            <a:r>
              <a:rPr lang="el-GR" u="sng" dirty="0" smtClean="0"/>
              <a:t>Εκτίμηση</a:t>
            </a:r>
            <a:r>
              <a:rPr lang="el-GR" dirty="0" smtClean="0"/>
              <a:t> για πάνω από 16.000 αιτήσεις που θα αντιστοιχούν σε πάνω από 300.000 </a:t>
            </a:r>
            <a:r>
              <a:rPr lang="el-GR" dirty="0" err="1" smtClean="0"/>
              <a:t>τ.μ</a:t>
            </a:r>
            <a:endParaRPr lang="el-GR" dirty="0" smtClean="0"/>
          </a:p>
          <a:p>
            <a:pPr marL="0" indent="0" algn="just">
              <a:buNone/>
            </a:pPr>
            <a:r>
              <a:rPr lang="el-GR" b="1" dirty="0" smtClean="0"/>
              <a:t>Επιπλέον έσοδα για το Δήμο σε ετήσια Βάση </a:t>
            </a:r>
            <a:r>
              <a:rPr lang="el-GR" b="1" dirty="0" err="1" smtClean="0"/>
              <a:t>αρχόμενα</a:t>
            </a:r>
            <a:r>
              <a:rPr lang="el-GR" b="1" dirty="0" smtClean="0"/>
              <a:t> από 1.1.20 περίπου 500.000 €</a:t>
            </a:r>
          </a:p>
          <a:p>
            <a:endParaRPr lang="el-GR" dirty="0"/>
          </a:p>
        </p:txBody>
      </p:sp>
    </p:spTree>
    <p:extLst>
      <p:ext uri="{BB962C8B-B14F-4D97-AF65-F5344CB8AC3E}">
        <p14:creationId xmlns:p14="http://schemas.microsoft.com/office/powerpoint/2010/main" val="2983575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2400" dirty="0" smtClean="0">
                <a:effectLst/>
                <a:latin typeface="Arial" panose="020B0604020202020204" pitchFamily="34" charset="0"/>
                <a:cs typeface="Arial" panose="020B0604020202020204" pitchFamily="34" charset="0"/>
              </a:rPr>
              <a:t/>
            </a:r>
            <a:br>
              <a:rPr lang="el-GR" sz="2400" dirty="0" smtClean="0">
                <a:effectLst/>
                <a:latin typeface="Arial" panose="020B0604020202020204" pitchFamily="34" charset="0"/>
                <a:cs typeface="Arial" panose="020B0604020202020204" pitchFamily="34" charset="0"/>
              </a:rPr>
            </a:br>
            <a:r>
              <a:rPr lang="el-GR" sz="2400" b="1" u="sng" dirty="0" smtClean="0">
                <a:effectLst/>
                <a:latin typeface="Arial" panose="020B0604020202020204" pitchFamily="34" charset="0"/>
                <a:cs typeface="Arial" panose="020B0604020202020204" pitchFamily="34" charset="0"/>
              </a:rPr>
              <a:t>ΑΠΟΛΟΓΙΣΜΟΣ ΔΗΜΟΤΙΚΗΣ ΠΕΡΙΟΥΣΙΑΣ</a:t>
            </a:r>
            <a:endParaRPr lang="el-GR" sz="2400" dirty="0"/>
          </a:p>
        </p:txBody>
      </p:sp>
      <p:sp>
        <p:nvSpPr>
          <p:cNvPr id="3" name="Θέση περιεχομένου 2"/>
          <p:cNvSpPr>
            <a:spLocks noGrp="1"/>
          </p:cNvSpPr>
          <p:nvPr>
            <p:ph idx="1"/>
          </p:nvPr>
        </p:nvSpPr>
        <p:spPr/>
        <p:txBody>
          <a:bodyPr/>
          <a:lstStyle/>
          <a:p>
            <a:pPr marL="0" indent="0" algn="ctr">
              <a:buNone/>
            </a:pPr>
            <a:r>
              <a:rPr lang="el-GR" b="1" u="sng" dirty="0" smtClean="0"/>
              <a:t>Προσωποποιημένη πληροφόρηση του Δημότη</a:t>
            </a:r>
          </a:p>
          <a:p>
            <a:pPr>
              <a:buFont typeface="Wingdings" panose="05000000000000000000" pitchFamily="2" charset="2"/>
              <a:buChar char="Ø"/>
            </a:pPr>
            <a:r>
              <a:rPr lang="el-GR" dirty="0">
                <a:latin typeface="Arial" panose="020B0604020202020204" pitchFamily="34" charset="0"/>
                <a:cs typeface="Arial" panose="020B0604020202020204" pitchFamily="34" charset="0"/>
              </a:rPr>
              <a:t>Δημιουργία πλατφόρμας όπου ο Δημότης θα εισέρχεται με τους προσωπικούς κωδικούς </a:t>
            </a:r>
            <a:r>
              <a:rPr lang="en-US" dirty="0">
                <a:latin typeface="Arial" panose="020B0604020202020204" pitchFamily="34" charset="0"/>
                <a:cs typeface="Arial" panose="020B0604020202020204" pitchFamily="34" charset="0"/>
              </a:rPr>
              <a:t>taxis </a:t>
            </a:r>
            <a:r>
              <a:rPr lang="el-GR" dirty="0">
                <a:latin typeface="Arial" panose="020B0604020202020204" pitchFamily="34" charset="0"/>
                <a:cs typeface="Arial" panose="020B0604020202020204" pitchFamily="34" charset="0"/>
              </a:rPr>
              <a:t>και θα βλέπει τις οφειλές του στο Δήμο.  Θα έχει την δυνατότητα μέσω της Τ.Ο να αποπληρώσει με ηλεκτρονικό τρόπο την οφειλή του.  </a:t>
            </a:r>
          </a:p>
          <a:p>
            <a:pPr>
              <a:buFont typeface="Wingdings" panose="05000000000000000000" pitchFamily="2" charset="2"/>
              <a:buChar char="Ø"/>
            </a:pPr>
            <a:r>
              <a:rPr lang="el-GR" dirty="0" smtClean="0">
                <a:latin typeface="Arial" panose="020B0604020202020204" pitchFamily="34" charset="0"/>
                <a:cs typeface="Arial" panose="020B0604020202020204" pitchFamily="34" charset="0"/>
              </a:rPr>
              <a:t>Αποτέλεσμα μεγαλύτερη είσπραξη απαιτήσεων ΠΟΕ.</a:t>
            </a:r>
          </a:p>
          <a:p>
            <a:endParaRPr lang="el-GR" dirty="0"/>
          </a:p>
        </p:txBody>
      </p:sp>
    </p:spTree>
    <p:extLst>
      <p:ext uri="{BB962C8B-B14F-4D97-AF65-F5344CB8AC3E}">
        <p14:creationId xmlns:p14="http://schemas.microsoft.com/office/powerpoint/2010/main" val="605614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u="sng" dirty="0" smtClean="0">
                <a:effectLst/>
                <a:latin typeface="Arial" panose="020B0604020202020204" pitchFamily="34" charset="0"/>
                <a:cs typeface="Arial" panose="020B0604020202020204" pitchFamily="34" charset="0"/>
              </a:rPr>
              <a:t>ΤΜΗΜΑ ΠΡΟΣΟΔΩΝ –ΠΕΡΙΟΥΣΙΑΣ ΚΑΙ ΚΟΙΜΗΤΗΡΙΩΝ</a:t>
            </a:r>
            <a:r>
              <a:rPr lang="el-GR" sz="2800" dirty="0" smtClean="0">
                <a:effectLst/>
                <a:latin typeface="Arial" panose="020B0604020202020204" pitchFamily="34" charset="0"/>
                <a:cs typeface="Arial" panose="020B0604020202020204" pitchFamily="34" charset="0"/>
              </a:rPr>
              <a:t/>
            </a:r>
            <a:br>
              <a:rPr lang="el-GR" sz="2800" dirty="0" smtClean="0">
                <a:effectLst/>
                <a:latin typeface="Arial" panose="020B0604020202020204" pitchFamily="34" charset="0"/>
                <a:cs typeface="Arial" panose="020B0604020202020204" pitchFamily="34" charset="0"/>
              </a:rPr>
            </a:br>
            <a:r>
              <a:rPr lang="el-GR" sz="2800" b="1" u="sng" dirty="0" smtClean="0">
                <a:effectLst/>
                <a:latin typeface="Arial" panose="020B0604020202020204" pitchFamily="34" charset="0"/>
                <a:cs typeface="Arial" panose="020B0604020202020204" pitchFamily="34" charset="0"/>
              </a:rPr>
              <a:t>ΑΠΟΛΟΓΙΣΜΟΣ ΔΗΜΟΤΙΚΗΣ ΠΕΡΙΟΥΣΙΑΣ</a:t>
            </a:r>
            <a:endParaRPr lang="el-GR" sz="2800" dirty="0"/>
          </a:p>
        </p:txBody>
      </p:sp>
      <p:sp>
        <p:nvSpPr>
          <p:cNvPr id="3" name="Θέση περιεχομένου 2"/>
          <p:cNvSpPr>
            <a:spLocks noGrp="1"/>
          </p:cNvSpPr>
          <p:nvPr>
            <p:ph idx="1"/>
          </p:nvPr>
        </p:nvSpPr>
        <p:spPr/>
        <p:txBody>
          <a:bodyPr/>
          <a:lstStyle/>
          <a:p>
            <a:pPr marL="0" indent="0">
              <a:buNone/>
            </a:pPr>
            <a:endParaRPr lang="el-GR" dirty="0" smtClean="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a:p>
            <a:pPr marL="0" indent="0">
              <a:buNone/>
            </a:pPr>
            <a:r>
              <a:rPr lang="el-GR" dirty="0" smtClean="0">
                <a:latin typeface="Arial" panose="020B0604020202020204" pitchFamily="34" charset="0"/>
                <a:cs typeface="Arial" panose="020B0604020202020204" pitchFamily="34" charset="0"/>
              </a:rPr>
              <a:t>ΣΗΜΑΝΤΙΚΟ</a:t>
            </a:r>
            <a:r>
              <a:rPr lang="en-US"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Για πρώτη φορά διενεργήθηκε απογραφή των υλικών και παγίων κατά την 31/12 μετά και από την κατασκευή 3 αποθηκών για στέγαση όλων των υλικών.</a:t>
            </a:r>
          </a:p>
          <a:p>
            <a:pPr marL="0" indent="0">
              <a:buNone/>
            </a:pPr>
            <a:endParaRPr lang="el-GR" dirty="0" smtClean="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896964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316561" y="0"/>
            <a:ext cx="8051935" cy="5784503"/>
          </a:xfrm>
          <a:prstGeom prst="rect">
            <a:avLst/>
          </a:prstGeom>
        </p:spPr>
      </p:pic>
      <p:sp>
        <p:nvSpPr>
          <p:cNvPr id="6" name="TextBox 5"/>
          <p:cNvSpPr txBox="1"/>
          <p:nvPr/>
        </p:nvSpPr>
        <p:spPr>
          <a:xfrm>
            <a:off x="8611566" y="115746"/>
            <a:ext cx="3437680" cy="3416320"/>
          </a:xfrm>
          <a:prstGeom prst="rect">
            <a:avLst/>
          </a:prstGeom>
          <a:noFill/>
        </p:spPr>
        <p:txBody>
          <a:bodyPr wrap="square" rtlCol="0">
            <a:spAutoFit/>
          </a:bodyPr>
          <a:lstStyle/>
          <a:p>
            <a:pPr marL="285750" indent="-285750">
              <a:buFont typeface="Arial" panose="020B0604020202020204" pitchFamily="34" charset="0"/>
              <a:buChar char="•"/>
            </a:pPr>
            <a:r>
              <a:rPr lang="el-GR" dirty="0" smtClean="0"/>
              <a:t>Ο δείκτης γενικής ρευστότητας την 31.8.20 είναι 2,71 και άμεσης ρευστότητας 1,33 δηλαδή για κάθε 1 ευρώ υποχρέωση ο Δήμος έχει ρευστότητα 1,33 € και εάν υποθέσουμε ότι εισπράττουμε και τις απαιτήσεις 2,71 €. </a:t>
            </a:r>
            <a:endParaRPr lang="el-GR" dirty="0"/>
          </a:p>
          <a:p>
            <a:pPr marL="285750" indent="-285750">
              <a:buFont typeface="Arial" panose="020B0604020202020204" pitchFamily="34" charset="0"/>
              <a:buChar char="•"/>
            </a:pPr>
            <a:r>
              <a:rPr lang="el-GR" dirty="0" smtClean="0"/>
              <a:t>Ο δανεισμός του Δήμου μειώθηκε κατά 305 </a:t>
            </a:r>
            <a:r>
              <a:rPr lang="el-GR" dirty="0" err="1" smtClean="0"/>
              <a:t>χιλ.ευρώ</a:t>
            </a:r>
            <a:r>
              <a:rPr lang="el-GR" dirty="0" smtClean="0"/>
              <a:t>.</a:t>
            </a:r>
          </a:p>
          <a:p>
            <a:endParaRPr lang="el-GR" dirty="0" smtClean="0"/>
          </a:p>
          <a:p>
            <a:endParaRPr lang="el-GR" dirty="0"/>
          </a:p>
        </p:txBody>
      </p:sp>
    </p:spTree>
    <p:extLst>
      <p:ext uri="{BB962C8B-B14F-4D97-AF65-F5344CB8AC3E}">
        <p14:creationId xmlns:p14="http://schemas.microsoft.com/office/powerpoint/2010/main" val="2363933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stretch>
            <a:fillRect/>
          </a:stretch>
        </p:blipFill>
        <p:spPr>
          <a:xfrm>
            <a:off x="341523" y="363557"/>
            <a:ext cx="11460287" cy="6157031"/>
          </a:xfrm>
          <a:prstGeom prst="rect">
            <a:avLst/>
          </a:prstGeom>
        </p:spPr>
      </p:pic>
    </p:spTree>
    <p:extLst>
      <p:ext uri="{BB962C8B-B14F-4D97-AF65-F5344CB8AC3E}">
        <p14:creationId xmlns:p14="http://schemas.microsoft.com/office/powerpoint/2010/main" val="3311406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136</TotalTime>
  <Words>677</Words>
  <Application>Microsoft Office PowerPoint</Application>
  <PresentationFormat>Ευρεία οθόνη</PresentationFormat>
  <Paragraphs>56</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Wingdings</vt:lpstr>
      <vt:lpstr>Θέμα του Office</vt:lpstr>
      <vt:lpstr>Απολογισμός 1.9.19-31.8.20 Αντιδημάρχου Οικονομικών-Περιουσίας  και Κοιμητηρίων</vt:lpstr>
      <vt:lpstr>ΤΜΗΜΑ ΠΡΟΣΟΔΩΝ –ΠΕΡΙΟΥΣΙΑΣ ΚΑΙ ΚΟΙΜΗΤΗΡΙΩΝ ΑΠΟΛΟΓΙΣΜΟΣ ΔΗΜΟΤΙΚΗΣ ΠΕΡΙΟΥΣΙΑΣ</vt:lpstr>
      <vt:lpstr>ΤΜΗΜΑ ΠΡΟΣΟΔΩΝ –ΠΕΡΙΟΥΣΙΑΣ ΚΑΙ ΚΟΙΜΗΤΗΡΙΩΝ ΑΠΟΛΟΓΙΣΜΟΣ ΔΗΜΟΤΙΚΗΣ ΠΕΡΙΟΥΣΙΑΣ</vt:lpstr>
      <vt:lpstr>ΤΜΗΜΑ ΠΡΟΣΟΔΩΝ –ΠΕΡΙΟΥΣΙΑΣ ΚΑΙ ΚΟΙΜΗΤΗΡΙΩΝ ΑΠΟΛΟΓΙΣΜΟΣ ΔΗΜΟΤΙΚΗΣ ΠΕΡΙΟΥΣΙΑΣ</vt:lpstr>
      <vt:lpstr>ΤΜΗΜΑ ΠΡΟΣΟΔΩΝ –ΠΕΡΙΟΥΣΙΑΣ ΚΑΙ ΚΟΙΜΗΤΗΡΙΩΝ ΑΠΟΛΟΓΙΣΜΟΣ ΔΗΜΟΤΙΚΗΣ ΠΕΡΙΟΥΣΙΑΣ</vt:lpstr>
      <vt:lpstr>ΤΜΗΜΑ ΠΡΟΣΟΔΩΝ –ΠΕΡΙΟΥΣΙΑΣ ΚΑΙ ΚΟΙΜΗΤΗΡΙΩΝ ΑΠΟΛΟΓΙΣΜΟΣ ΔΗΜΟΤΙΚΗΣ ΠΕΡΙΟΥΣΙΑΣ</vt:lpstr>
      <vt:lpstr>ΤΜΗΜΑ ΠΡΟΣΟΔΩΝ –ΠΕΡΙΟΥΣΙΑΣ ΚΑΙ ΚΟΙΜΗΤΗΡΙΩΝ ΑΠΟΛΟΓΙΣΜΟΣ ΔΗΜΟΤΙΚΗΣ ΠΕΡΙΟΥΣΙΑΣ</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Απολογισμός 1.9.19-31.8.20 Αντιδημάρχου Οικονομικών-Περιουσίας  και Κοιμητηρίων</dc:title>
  <dc:creator>Φάβας Γιώργος</dc:creator>
  <cp:lastModifiedBy>Φάβας Γιώργος</cp:lastModifiedBy>
  <cp:revision>17</cp:revision>
  <dcterms:created xsi:type="dcterms:W3CDTF">2020-09-09T11:33:28Z</dcterms:created>
  <dcterms:modified xsi:type="dcterms:W3CDTF">2020-09-09T13:50:17Z</dcterms:modified>
</cp:coreProperties>
</file>